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72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4" r:id="rId20"/>
    <p:sldId id="266" r:id="rId21"/>
    <p:sldId id="267" r:id="rId22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ECAADC4-1F93-4391-A509-88D81F3D1568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85AF8C5-498D-4FE4-A746-9CA5D73364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361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AF8C5-498D-4FE4-A746-9CA5D733641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99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70524-81C8-C24D-C3B8-47B31BEDD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77FC31-321C-BD6C-9D02-B4AD301DC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78A60A-2A1A-BBDF-B0BD-316E2FF1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A2629C-9D41-94B2-7CBA-E02AB4F5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56E321-5BD0-77C1-7DD4-4B8D734C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95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0B3D3B-6C80-F163-DFA9-AB465ACC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9C4F20-41A9-3B83-9B05-805519414E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87A45F-2EA0-A8EF-0DEA-84BB9734E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29F342-7894-DB15-4218-3EBE2D124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049B48-68D9-052A-6295-02D6FAE6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94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143559B-92D1-7B57-B5BF-12F00DFB2D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1E0AE03-25D9-6DB1-9D4A-9D920B453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3B1877-B0FE-7C08-EC0B-3027477A5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07651C-9CB3-19A2-4F9F-B8D6834E5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9B62EE-6E9E-5A31-F2E6-26460420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2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E4C85E-0E98-B0D3-5328-700B1C71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D7E53E-A39F-8669-A53A-C37D1AD42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421E652-E6A4-6BFF-828B-51B1DBD40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CB301A-AF91-2B38-8C70-DC1FC582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28948C-36F7-8493-E681-CCD2558A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38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B41DE-DEE7-1823-72B3-174585ED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4FA56E-EE85-C2E5-6E60-0E986A386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78ABE6-F5FA-1A33-7ED5-8DA41975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D78679-859F-D662-B3F6-4CFDE78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E310FB-7870-B462-4D3D-116014CB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64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3F89C-E9FD-A723-5E08-615E88E5B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C3AB2E-5F51-5814-FFBE-ED6104BF4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E2C454-2605-40DB-AB5B-3153C5C7D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07AF32-7E05-CCC6-D3B1-1EB8E73F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FB008A-B5E9-47C9-E186-6B1C7346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765AC9E-4C60-8917-17E2-2EA8DBFB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574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F87B4-09B3-A0B0-CC68-C9552C88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1D6B53-C6D1-2D77-52BC-FCC1ED11A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9060FA-99F3-5FC6-97C9-E3913456C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CD4113-6E34-CEFC-CD32-6E6E2C51A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CFFB628-E23C-29FB-B43A-0D9A2A2FE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B7971E4-7EEC-1115-D29C-0089B72D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7570352-249F-211A-17D2-8C671CB6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754D96-5D03-E4E6-B1AE-BB70D7FB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904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8DF200-FCE8-2301-235F-B5CDFF8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40102C-94D0-61EE-FAB9-79EFDE72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AE95628-02A6-B92B-6755-ADE2B23CA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06A1E3-AE95-DB4F-E05D-406462A3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44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71984E-AAE2-D5DB-8496-B2046668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BA9A5D0-B41D-D1CA-30DE-F8AE3AA4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DBFB8A-8C0E-83F3-EBC6-2DB8B74A3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966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AA554F-8F07-AC35-1E3C-010F4F68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EE2797-2804-CE9E-F6D7-C07A0A5B1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660702F-3AB0-2DF7-B45A-150706E62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D03A98-276D-2835-1F30-CCFE60DD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4DCA57-2F5D-573F-7FA2-81D52C97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AE9EC73-953A-BFF1-E9B3-44334514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8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D8E61E-F406-4216-D97F-9C174E265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2C5D44-8F0A-A0FC-DB54-E23CD50DB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98A176-C3CB-D6F1-1277-E0D44C284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D092E6-E64F-60C1-22BB-015B2360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A000B9D-04C9-5F5D-1D60-D7D510D76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5452B1-2DA8-F55D-DDF7-C5413C7E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79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8CBBFE-59D5-5B23-155D-450ADB787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CD9D56-E9DD-605D-8DC8-132DFD281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7BFEE6-15BE-CAD7-57D5-E1D1F6604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89EA1-83A3-48B6-A320-77AC55E7FDBB}" type="datetimeFigureOut">
              <a:rPr lang="fr-FR" smtClean="0"/>
              <a:t>16/12/2024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05C783-7E50-CD16-9242-3C52175423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BD2C50-DA55-5E25-1EDF-6F9B52911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3464D-2919-47AC-8B78-53D6B7EBB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69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>
            <a:extLst>
              <a:ext uri="{FF2B5EF4-FFF2-40B4-BE49-F238E27FC236}">
                <a16:creationId xmlns:a16="http://schemas.microsoft.com/office/drawing/2014/main" id="{F61962B5-DEDE-E70D-4C53-5217435C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94" y="3185806"/>
            <a:ext cx="721324" cy="8603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 13">
            <a:extLst>
              <a:ext uri="{FF2B5EF4-FFF2-40B4-BE49-F238E27FC236}">
                <a16:creationId xmlns:a16="http://schemas.microsoft.com/office/drawing/2014/main" id="{3203EBC7-5B1C-85D1-AC7F-E7EA9515A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70" y="634596"/>
            <a:ext cx="1300633" cy="13006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 10">
            <a:extLst>
              <a:ext uri="{FF2B5EF4-FFF2-40B4-BE49-F238E27FC236}">
                <a16:creationId xmlns:a16="http://schemas.microsoft.com/office/drawing/2014/main" id="{CC51F3BB-A8AF-569C-4AD3-ED6D79DD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006" y="2604540"/>
            <a:ext cx="3289334" cy="320563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2">
            <a:extLst>
              <a:ext uri="{FF2B5EF4-FFF2-40B4-BE49-F238E27FC236}">
                <a16:creationId xmlns:a16="http://schemas.microsoft.com/office/drawing/2014/main" id="{38A33E92-5925-F27F-AA19-E91016B21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54" y="4257062"/>
            <a:ext cx="970516" cy="988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ZoneTexte 13">
            <a:extLst>
              <a:ext uri="{FF2B5EF4-FFF2-40B4-BE49-F238E27FC236}">
                <a16:creationId xmlns:a16="http://schemas.microsoft.com/office/drawing/2014/main" id="{A2B55738-F74B-118C-D2FA-EFDACA8A6999}"/>
              </a:ext>
            </a:extLst>
          </p:cNvPr>
          <p:cNvSpPr txBox="1"/>
          <p:nvPr/>
        </p:nvSpPr>
        <p:spPr>
          <a:xfrm>
            <a:off x="260338" y="6385959"/>
            <a:ext cx="1193166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L’atelier a pour valeurs, le partage, l’aide, la formation, le faire et construire ensemble à partir de l’expérience des participants</a:t>
            </a:r>
          </a:p>
        </p:txBody>
      </p:sp>
      <p:sp>
        <p:nvSpPr>
          <p:cNvPr id="9" name="ZoneTexte 14">
            <a:extLst>
              <a:ext uri="{FF2B5EF4-FFF2-40B4-BE49-F238E27FC236}">
                <a16:creationId xmlns:a16="http://schemas.microsoft.com/office/drawing/2014/main" id="{2E36194E-7F21-C618-FE55-1C1205296A3B}"/>
              </a:ext>
            </a:extLst>
          </p:cNvPr>
          <p:cNvSpPr txBox="1"/>
          <p:nvPr/>
        </p:nvSpPr>
        <p:spPr>
          <a:xfrm>
            <a:off x="1900799" y="3706401"/>
            <a:ext cx="23751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Raspberry Pico</a:t>
            </a:r>
          </a:p>
        </p:txBody>
      </p:sp>
      <p:sp>
        <p:nvSpPr>
          <p:cNvPr id="10" name="ZoneTexte 15">
            <a:extLst>
              <a:ext uri="{FF2B5EF4-FFF2-40B4-BE49-F238E27FC236}">
                <a16:creationId xmlns:a16="http://schemas.microsoft.com/office/drawing/2014/main" id="{AED773D6-AB08-5064-42AE-A25E250E6EDF}"/>
              </a:ext>
            </a:extLst>
          </p:cNvPr>
          <p:cNvSpPr txBox="1"/>
          <p:nvPr/>
        </p:nvSpPr>
        <p:spPr>
          <a:xfrm>
            <a:off x="1900799" y="4770854"/>
            <a:ext cx="219681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Logo du MicroPython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8A327CF-D87F-C233-796E-E56A54D0A4F2}"/>
              </a:ext>
            </a:extLst>
          </p:cNvPr>
          <p:cNvSpPr txBox="1"/>
          <p:nvPr/>
        </p:nvSpPr>
        <p:spPr>
          <a:xfrm>
            <a:off x="968371" y="13913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Atelier N°6 Le sapin</a:t>
            </a:r>
          </a:p>
        </p:txBody>
      </p:sp>
    </p:spTree>
    <p:extLst>
      <p:ext uri="{BB962C8B-B14F-4D97-AF65-F5344CB8AC3E}">
        <p14:creationId xmlns:p14="http://schemas.microsoft.com/office/powerpoint/2010/main" val="176803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5D9F-1EFF-B30B-7F8A-0D562A3C6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F44E0-EE2A-40EC-796D-B9E9B0750252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</a:t>
            </a:r>
            <a:r>
              <a:rPr lang="fr-FR" sz="4400" dirty="0">
                <a:solidFill>
                  <a:srgbClr val="000000"/>
                </a:solidFill>
                <a:latin typeface="Calibri Light"/>
              </a:rPr>
              <a:t>8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Le son, vibration de l’air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CAA7008-76D1-DB25-F97D-9BD7CB09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6" y="1006995"/>
            <a:ext cx="7878142" cy="54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33BD66B-7086-E189-EC2E-54AEBB8FCFF1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</a:t>
            </a:r>
            <a:r>
              <a:rPr lang="fr-FR" sz="4400" dirty="0">
                <a:solidFill>
                  <a:srgbClr val="000000"/>
                </a:solidFill>
                <a:latin typeface="Calibri Light"/>
              </a:rPr>
              <a:t>9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kern="0" dirty="0">
                <a:solidFill>
                  <a:srgbClr val="C00000"/>
                </a:solidFill>
                <a:latin typeface="Calibri Light"/>
              </a:rPr>
              <a:t>Le</a:t>
            </a:r>
            <a:r>
              <a:rPr lang="fr-FR" sz="4400" b="0" i="0" u="none" strike="noStrike" kern="0" cap="none" spc="0" baseline="0" dirty="0">
                <a:solidFill>
                  <a:srgbClr val="C00000"/>
                </a:solidFill>
                <a:uFillTx/>
                <a:latin typeface="Calibri Light"/>
              </a:rPr>
              <a:t> buzzer 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A7D9CD-518C-0D54-8643-8370F376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811" y="886570"/>
            <a:ext cx="3525606" cy="26369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90149EC-C258-8325-AFE3-457CE979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88" y="785015"/>
            <a:ext cx="2654323" cy="22533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2901DC-DFD3-1DBD-0EE4-40A604F6E963}"/>
              </a:ext>
            </a:extLst>
          </p:cNvPr>
          <p:cNvSpPr txBox="1"/>
          <p:nvPr/>
        </p:nvSpPr>
        <p:spPr>
          <a:xfrm>
            <a:off x="258618" y="1699490"/>
            <a:ext cx="4910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Technologie électromécanique avec oscillateur.</a:t>
            </a:r>
          </a:p>
          <a:p>
            <a:r>
              <a:rPr lang="fr-FR" dirty="0"/>
              <a:t>Fréquence d’oscillation est autour de 2,3 à 2,6 KHz</a:t>
            </a:r>
          </a:p>
          <a:p>
            <a:r>
              <a:rPr lang="fr-FR" dirty="0"/>
              <a:t>pour une tension d’alimentation de 3,3 à 5V DC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461A2D9-7AD5-8711-3454-073E88B4A8D2}"/>
              </a:ext>
            </a:extLst>
          </p:cNvPr>
          <p:cNvSpPr txBox="1"/>
          <p:nvPr/>
        </p:nvSpPr>
        <p:spPr>
          <a:xfrm>
            <a:off x="52711" y="3458251"/>
            <a:ext cx="119039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 peut l’utiliser différemment, en lui envoyant un signal carré (de rapport cyclique de 50% pour minimiser les harmoniques)</a:t>
            </a:r>
          </a:p>
          <a:p>
            <a:r>
              <a:rPr lang="fr-FR" dirty="0"/>
              <a:t>à la fréquence choisie.</a:t>
            </a:r>
          </a:p>
          <a:p>
            <a:r>
              <a:rPr lang="fr-FR" dirty="0"/>
              <a:t>Comme le Pico ne peut pas sortir beaucoup de courant, on utilise un transistor pour commander le Buzzer</a:t>
            </a:r>
          </a:p>
          <a:p>
            <a:r>
              <a:rPr lang="fr-FR" dirty="0"/>
              <a:t>Lorsque la sortie du Pico est haute, le transistor est bloqué, le buzzer n’est pas alimenté, il n’y a pas de son.</a:t>
            </a:r>
          </a:p>
          <a:p>
            <a:r>
              <a:rPr lang="fr-FR" dirty="0"/>
              <a:t>Lorsque la sortie est à zéro, le transistor est passant, le buzzer est alimenté. Lorsque la sortie du Pico repasse à haut,</a:t>
            </a:r>
          </a:p>
          <a:p>
            <a:r>
              <a:rPr lang="fr-FR" dirty="0"/>
              <a:t>le buzzer s’éteint. Si l’on applique un signal carré sur le transistor, le buzzer va s’allumer, s’éteindre à la fréquence du PWM.</a:t>
            </a:r>
          </a:p>
          <a:p>
            <a:r>
              <a:rPr lang="fr-FR" dirty="0"/>
              <a:t>On va choisir de le faire vibrer à des fréquences qui correspondent aux notes de musique.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760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F254BE-4786-A9C3-2734-058BE1DF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15" y="2260630"/>
            <a:ext cx="11072813" cy="10684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24B853-657D-7D96-829F-0C2BE2A1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" y="3329060"/>
            <a:ext cx="7854747" cy="2181875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DBD0298-4A74-016E-0A13-7836BE39A8B3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A6E10 </a:t>
            </a:r>
            <a:r>
              <a:rPr lang="fr-FR" sz="4400" kern="0" dirty="0">
                <a:latin typeface="Calibri Light"/>
              </a:rPr>
              <a:t>Le</a:t>
            </a:r>
            <a:r>
              <a:rPr lang="fr-FR" sz="4400" b="0" i="0" u="none" strike="noStrike" kern="0" cap="none" spc="0" baseline="0" dirty="0">
                <a:uFillTx/>
                <a:latin typeface="Calibri Light"/>
              </a:rPr>
              <a:t> buzzer, jouer une note de musique </a:t>
            </a:r>
            <a:endParaRPr lang="fr-FR" sz="4400" b="0" i="0" u="none" strike="noStrike" kern="1200" cap="none" spc="0" baseline="0" dirty="0"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832345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128EB75-5128-9488-A43D-41531CBA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32" y="1211258"/>
            <a:ext cx="8129568" cy="5043343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26DB8E39-02C1-51E3-A3C6-CA2E55CF346A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A6E11 </a:t>
            </a:r>
            <a:r>
              <a:rPr lang="fr-FR" sz="4400" kern="0" dirty="0">
                <a:latin typeface="Calibri Light"/>
              </a:rPr>
              <a:t>Le</a:t>
            </a:r>
            <a:r>
              <a:rPr lang="fr-FR" sz="4400" b="0" i="0" u="none" strike="noStrike" kern="0" cap="none" spc="0" baseline="0" dirty="0">
                <a:uFillTx/>
                <a:latin typeface="Calibri Light"/>
              </a:rPr>
              <a:t> buzzer, les notes et leur fréquence </a:t>
            </a:r>
            <a:endParaRPr lang="fr-FR" sz="4400" b="0" i="0" u="none" strike="noStrike" kern="1200" cap="none" spc="0" baseline="0" dirty="0"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D4CC4B9-1ADA-F3AB-D569-DA0B63A60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836" y="1289253"/>
            <a:ext cx="3002232" cy="24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43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05FD15-4E43-866E-F478-7D053D6C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1357746"/>
            <a:ext cx="6191548" cy="3750036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43E5FED-5169-5D98-B3EF-33FF0425DFA7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A6E12</a:t>
            </a:r>
            <a:r>
              <a:rPr lang="fr-FR" sz="4400" b="0" i="0" u="none" strike="noStrike" kern="1200" cap="none" spc="0" baseline="0" dirty="0">
                <a:uFillTx/>
                <a:latin typeface="Calibri Light"/>
              </a:rPr>
              <a:t> </a:t>
            </a:r>
            <a:r>
              <a:rPr lang="fr-FR" sz="4400" kern="0" dirty="0">
                <a:latin typeface="Calibri Light"/>
              </a:rPr>
              <a:t>Le</a:t>
            </a:r>
            <a:r>
              <a:rPr lang="fr-FR" sz="4400" b="0" i="0" u="none" strike="noStrike" kern="0" cap="none" spc="0" baseline="0" dirty="0">
                <a:uFillTx/>
                <a:latin typeface="Calibri Light"/>
              </a:rPr>
              <a:t> buzzer, durée d’une note </a:t>
            </a:r>
            <a:endParaRPr lang="fr-FR" sz="4400" b="0" i="0" u="none" strike="noStrike" kern="1200" cap="none" spc="0" baseline="0" dirty="0"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AC48FD2-D507-2E80-DBDD-6F8CE662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657" y="1328485"/>
            <a:ext cx="4143518" cy="32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5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7720C96-5F4E-787B-AD27-F38B6E23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246907"/>
            <a:ext cx="3889472" cy="549101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107BD5E-9F7B-B0D4-1274-B1374A0A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461" y="1253834"/>
            <a:ext cx="3257550" cy="4572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01249D8-8CFA-6C23-17B6-043FD016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933" y="1253834"/>
            <a:ext cx="3743325" cy="1757363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2307E54A-67CB-A905-71D5-DA079D55438B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A6E13 </a:t>
            </a:r>
            <a:r>
              <a:rPr lang="fr-FR" sz="4400" kern="0" dirty="0">
                <a:latin typeface="Calibri Light"/>
              </a:rPr>
              <a:t>Le</a:t>
            </a:r>
            <a:r>
              <a:rPr lang="fr-FR" sz="4400" b="0" i="0" u="none" strike="noStrike" kern="0" cap="none" spc="0" baseline="0" dirty="0">
                <a:uFillTx/>
                <a:latin typeface="Calibri Light"/>
              </a:rPr>
              <a:t> buzzer, exemples de partitions </a:t>
            </a:r>
            <a:endParaRPr lang="fr-FR" sz="4400" b="0" i="0" u="none" strike="noStrike" kern="1200" cap="none" spc="0" baseline="0" dirty="0"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15636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164A178-24FD-0F6A-43DD-DC63EABAB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27" y="2152073"/>
            <a:ext cx="4908464" cy="33197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576B8CA-B9FE-980B-E722-4D1C2DE7F48A}"/>
              </a:ext>
            </a:extLst>
          </p:cNvPr>
          <p:cNvSpPr txBox="1"/>
          <p:nvPr/>
        </p:nvSpPr>
        <p:spPr>
          <a:xfrm>
            <a:off x="5661890" y="227483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Fonctions utilisées:</a:t>
            </a:r>
          </a:p>
          <a:p>
            <a:r>
              <a:rPr lang="fr-F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buzzer= Buzzer(</a:t>
            </a:r>
            <a:r>
              <a:rPr lang="fr-FR" sz="18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i_pin_num</a:t>
            </a:r>
            <a:r>
              <a:rPr lang="fr-FR" sz="18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-&gt;on va utiliser la classe Buzzer avec un paramètre: le numéro de pin sur laquelle est branché le buzzer.</a:t>
            </a:r>
            <a:endParaRPr lang="fr-F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sz="18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buzzer.set_freq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fr-FR" sz="18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i_frequence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):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-&gt; fréquence que l’on veut envoyer au buzzer.</a:t>
            </a:r>
          </a:p>
          <a:p>
            <a:r>
              <a:rPr lang="fr-FR" sz="18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buzzer.start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():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-&gt; on démarre le buzzer</a:t>
            </a:r>
          </a:p>
          <a:p>
            <a:r>
              <a:rPr lang="fr-FR" sz="1800" b="1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buzzer.stop</a:t>
            </a:r>
            <a:r>
              <a:rPr lang="fr-F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():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-&gt; on arrête le buzzer</a:t>
            </a:r>
            <a:endParaRPr lang="fr-FR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5BEE1A62-C3B4-3DF5-D4C6-78EECE2243C7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A6E14 </a:t>
            </a:r>
            <a:r>
              <a:rPr lang="fr-FR" sz="44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Utilisation de la librairie buzzer.py</a:t>
            </a:r>
          </a:p>
        </p:txBody>
      </p:sp>
    </p:spTree>
    <p:extLst>
      <p:ext uri="{BB962C8B-B14F-4D97-AF65-F5344CB8AC3E}">
        <p14:creationId xmlns:p14="http://schemas.microsoft.com/office/powerpoint/2010/main" val="291128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EF0EA9E-2B96-2C7C-2ABA-045FCDA49082}"/>
              </a:ext>
            </a:extLst>
          </p:cNvPr>
          <p:cNvSpPr txBox="1"/>
          <p:nvPr/>
        </p:nvSpPr>
        <p:spPr>
          <a:xfrm>
            <a:off x="1356360" y="1226820"/>
            <a:ext cx="102906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Importer les modules nécessaires: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Machine pour avoir accès aux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IOs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(Pin)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Time pour pouvoir compter le temps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Buzzer</a:t>
            </a:r>
          </a:p>
          <a:p>
            <a:endParaRPr lang="fr-F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Définitions des fréquences des notes à utiliser sous forme de liste de paires note/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freq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freq_notes = {"do":1046, "re":1175,...}</a:t>
            </a:r>
            <a:endParaRPr lang="pt-B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Déclaration du buzzer (Pin 2)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On éteint le buzzer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On crée une fonction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joue_note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qui prends comme paramètres une note et le temps qu’elle doit être jouée.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Le programme principal parcours la liste (</a:t>
            </a:r>
            <a:r>
              <a:rPr lang="fr-F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for note in ..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.) et appelle la fonction à chaque note...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B7151ED-DEA9-715D-7D16-7B699DFF78D4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A6E15 </a:t>
            </a:r>
            <a:r>
              <a:rPr lang="fr-FR" sz="4400" dirty="0">
                <a:solidFill>
                  <a:srgbClr val="000000"/>
                </a:solidFill>
                <a:latin typeface="Calibri Light"/>
              </a:rPr>
              <a:t>S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tructure programme Buzzer </a:t>
            </a:r>
            <a:endParaRPr lang="fr-FR" sz="4400" b="0" i="0" u="none" strike="noStrike" kern="1200" cap="none" spc="0" baseline="0" dirty="0">
              <a:solidFill>
                <a:srgbClr val="4472C4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0972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4AED41C-B326-70F9-C1E2-861C7318F29B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A6E16 Les programmes </a:t>
            </a:r>
            <a:endParaRPr lang="fr-FR" sz="4400" b="0" i="0" u="none" strike="noStrike" kern="1200" cap="none" spc="0" baseline="0" dirty="0">
              <a:solidFill>
                <a:srgbClr val="4472C4"/>
              </a:solidFill>
              <a:uFillTx/>
              <a:latin typeface="Calibri Ligh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1E7FA7-EAB9-7CA5-B3C9-4FA3C9A7FA84}"/>
              </a:ext>
            </a:extLst>
          </p:cNvPr>
          <p:cNvSpPr txBox="1"/>
          <p:nvPr/>
        </p:nvSpPr>
        <p:spPr>
          <a:xfrm>
            <a:off x="1265382" y="1570182"/>
            <a:ext cx="829970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Test du détecteur de mouvement</a:t>
            </a:r>
          </a:p>
          <a:p>
            <a:pPr marL="285750" indent="-285750">
              <a:buFontTx/>
              <a:buChar char="-"/>
            </a:pPr>
            <a:r>
              <a:rPr lang="fr-FR" dirty="0"/>
              <a:t>Test du buzzer pour jouer une mélodie</a:t>
            </a:r>
          </a:p>
          <a:p>
            <a:pPr marL="285750" indent="-285750">
              <a:buFontTx/>
              <a:buChar char="-"/>
            </a:pPr>
            <a:r>
              <a:rPr lang="fr-FR" dirty="0"/>
              <a:t>Un programme pour chaque test des fonctions de </a:t>
            </a:r>
            <a:r>
              <a:rPr lang="fr-FR" dirty="0" err="1"/>
              <a:t>Néopixel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Remplir les lignes et changer les couleurs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Allumer un groupe de </a:t>
            </a:r>
            <a:r>
              <a:rPr lang="fr-FR" dirty="0" err="1"/>
              <a:t>leds</a:t>
            </a:r>
            <a:r>
              <a:rPr lang="fr-FR" dirty="0"/>
              <a:t> consécutives et changer de couleur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Allumer une </a:t>
            </a:r>
            <a:r>
              <a:rPr lang="fr-FR" dirty="0" err="1"/>
              <a:t>led</a:t>
            </a:r>
            <a:r>
              <a:rPr lang="fr-FR" dirty="0"/>
              <a:t> quelconque et changer sa couleur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Faire une rotation droite ou gauche d’une </a:t>
            </a:r>
            <a:r>
              <a:rPr lang="fr-FR" dirty="0" err="1"/>
              <a:t>led</a:t>
            </a:r>
            <a:r>
              <a:rPr lang="fr-FR" dirty="0"/>
              <a:t>  puis d’un groupe de </a:t>
            </a:r>
            <a:r>
              <a:rPr lang="fr-FR" dirty="0" err="1"/>
              <a:t>leds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Faire un </a:t>
            </a:r>
            <a:r>
              <a:rPr lang="fr-FR" dirty="0" err="1"/>
              <a:t>gradiant</a:t>
            </a:r>
            <a:r>
              <a:rPr lang="fr-FR" dirty="0"/>
              <a:t> de couleur sur un groupe </a:t>
            </a:r>
            <a:r>
              <a:rPr lang="fr-FR" dirty="0" err="1"/>
              <a:t>consecutif</a:t>
            </a:r>
            <a:r>
              <a:rPr lang="fr-FR" dirty="0"/>
              <a:t> de </a:t>
            </a:r>
            <a:r>
              <a:rPr lang="fr-FR" dirty="0" err="1"/>
              <a:t>leds</a:t>
            </a:r>
            <a:r>
              <a:rPr lang="fr-FR" dirty="0"/>
              <a:t> et le faire tourner</a:t>
            </a:r>
          </a:p>
          <a:p>
            <a:pPr lvl="1"/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467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A0BD-C907-8E32-31FF-5ABD0F499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68DC46-F788-39B9-E833-DE09D3AAE4F9}"/>
              </a:ext>
            </a:extLst>
          </p:cNvPr>
          <p:cNvSpPr txBox="1"/>
          <p:nvPr/>
        </p:nvSpPr>
        <p:spPr>
          <a:xfrm>
            <a:off x="673394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A6E17 </a:t>
            </a:r>
            <a:r>
              <a:rPr lang="fr-FR" sz="36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Les fonctions, variable globale, return</a:t>
            </a:r>
            <a:endParaRPr lang="fr-FR" sz="36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0C02377-7E6D-A4B6-FEAF-744C881EB010}"/>
              </a:ext>
            </a:extLst>
          </p:cNvPr>
          <p:cNvSpPr txBox="1"/>
          <p:nvPr/>
        </p:nvSpPr>
        <p:spPr>
          <a:xfrm>
            <a:off x="720440" y="1136068"/>
            <a:ext cx="10421508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global 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ma_variable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-&gt; permet d’avoir accès à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ma_variable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du programme principal dans la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def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d’une fonction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d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ef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ma_fonction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():</a:t>
            </a:r>
            <a:endParaRPr lang="fr-FR" sz="18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global 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ma_variable</a:t>
            </a:r>
            <a:endParaRPr lang="fr-FR" sz="18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print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 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ma_variable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)</a:t>
            </a:r>
            <a:endParaRPr lang="fr-FR" sz="18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ma_variable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+= 2</a:t>
            </a:r>
            <a:endParaRPr lang="fr-FR" sz="18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return 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ma_variable</a:t>
            </a:r>
            <a:endParaRPr lang="fr-FR" sz="18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Return 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ma_variable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-&gt; permet de donner au reste du programme la nouvelle valeur de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ma_variable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ou d’une nouvelle variable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si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creée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dans la fonction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A67B4A8-D33D-952B-795D-537409F85284}"/>
              </a:ext>
            </a:extLst>
          </p:cNvPr>
          <p:cNvSpPr txBox="1"/>
          <p:nvPr/>
        </p:nvSpPr>
        <p:spPr>
          <a:xfrm>
            <a:off x="544086" y="3785935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36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Les fonctions du module time</a:t>
            </a:r>
            <a:endParaRPr lang="fr-FR" sz="36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438E33-5027-5C2E-668C-D4AF8BD14F74}"/>
              </a:ext>
            </a:extLst>
          </p:cNvPr>
          <p:cNvSpPr txBox="1"/>
          <p:nvPr/>
        </p:nvSpPr>
        <p:spPr>
          <a:xfrm>
            <a:off x="720440" y="4599713"/>
            <a:ext cx="6615912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t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ime.ticks_ms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()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-&gt; donne le temps présent en ms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time.ticks_diff</a:t>
            </a: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(ticks1, ticks2)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donne la différence entre ticks1 et 2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925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216FF89-DB5A-AD14-007D-745D96488F34}"/>
              </a:ext>
            </a:extLst>
          </p:cNvPr>
          <p:cNvSpPr txBox="1"/>
          <p:nvPr/>
        </p:nvSpPr>
        <p:spPr>
          <a:xfrm>
            <a:off x="838200" y="0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Atelier N°6 Le sapin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0A415D55-4259-783D-AE09-B411CAE4EC0A}"/>
              </a:ext>
            </a:extLst>
          </p:cNvPr>
          <p:cNvSpPr txBox="1"/>
          <p:nvPr/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 fontScale="92500" lnSpcReduction="10000"/>
          </a:bodyPr>
          <a:lstStyle/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FF0000"/>
                </a:solidFill>
                <a:uFillTx/>
              </a:rPr>
              <a:t>Etape 1 Le rayonnement infra rouge</a:t>
            </a: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0" cap="none" spc="0" baseline="0" dirty="0">
                <a:solidFill>
                  <a:srgbClr val="C00000"/>
                </a:solidFill>
                <a:uFillTx/>
              </a:rPr>
              <a:t>Etape 2</a:t>
            </a:r>
            <a:r>
              <a:rPr lang="fr-FR" b="0" i="0" u="none" strike="noStrike" kern="1200" cap="none" spc="0" baseline="0" dirty="0">
                <a:solidFill>
                  <a:srgbClr val="C00000"/>
                </a:solidFill>
                <a:uFillTx/>
              </a:rPr>
              <a:t> </a:t>
            </a:r>
            <a:r>
              <a:rPr lang="fr-FR" b="0" i="0" u="none" strike="noStrike" kern="0" cap="none" spc="0" baseline="0" dirty="0">
                <a:solidFill>
                  <a:srgbClr val="C00000"/>
                </a:solidFill>
                <a:uFillTx/>
              </a:rPr>
              <a:t>Le capteur de mouvement infra rouge</a:t>
            </a: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C00000"/>
                </a:solidFill>
                <a:uFillTx/>
              </a:rPr>
              <a:t>Etape 3 </a:t>
            </a:r>
            <a:r>
              <a:rPr lang="fr-FR" i="0" u="none" strike="noStrike" kern="1200" cap="none" spc="0" baseline="0" dirty="0">
                <a:solidFill>
                  <a:srgbClr val="000000"/>
                </a:solidFill>
                <a:uFillTx/>
              </a:rPr>
              <a:t>L</a:t>
            </a:r>
            <a:r>
              <a:rPr lang="fr-FR" dirty="0">
                <a:solidFill>
                  <a:srgbClr val="7030A0"/>
                </a:solidFill>
              </a:rPr>
              <a:t>e programme capteur IR de détection de mouvement</a:t>
            </a:r>
            <a:endParaRPr lang="fr-FR" i="0" u="none" strike="noStrike" kern="1200" cap="none" spc="0" baseline="0" dirty="0">
              <a:solidFill>
                <a:srgbClr val="C00000"/>
              </a:solidFill>
              <a:uFillTx/>
            </a:endParaRP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i="0" u="none" strike="noStrike" kern="1200" cap="none" spc="0" baseline="0" dirty="0">
                <a:solidFill>
                  <a:srgbClr val="C00000"/>
                </a:solidFill>
                <a:uFillTx/>
              </a:rPr>
              <a:t>Etape 4 </a:t>
            </a:r>
            <a:r>
              <a:rPr lang="fr-FR" i="0" u="none" strike="noStrike" kern="0" cap="none" spc="0" baseline="0" dirty="0">
                <a:solidFill>
                  <a:srgbClr val="C00000"/>
                </a:solidFill>
                <a:uFillTx/>
              </a:rPr>
              <a:t>Câblage des bandes LED du sapin</a:t>
            </a: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chemeClr val="accent1"/>
                </a:solidFill>
                <a:uFillTx/>
              </a:rPr>
              <a:t>Etape 5 Utilisation de la librairie </a:t>
            </a:r>
            <a:r>
              <a:rPr lang="fr-FR" b="0" i="0" u="none" strike="noStrike" kern="1200" cap="none" spc="0" baseline="0" dirty="0" err="1">
                <a:solidFill>
                  <a:schemeClr val="accent1"/>
                </a:solidFill>
                <a:uFillTx/>
              </a:rPr>
              <a:t>Néopixel</a:t>
            </a:r>
            <a:endParaRPr lang="fr-FR" b="0" i="0" u="none" strike="noStrike" kern="1200" cap="none" spc="0" baseline="0" dirty="0">
              <a:solidFill>
                <a:schemeClr val="accent1"/>
              </a:solidFill>
              <a:uFillTx/>
            </a:endParaRP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chemeClr val="accent1"/>
                </a:solidFill>
                <a:uFillTx/>
              </a:rPr>
              <a:t>Etape 6 Utilisation de la librairie </a:t>
            </a:r>
            <a:r>
              <a:rPr lang="fr-FR" sz="1800" b="0" i="0" u="none" strike="noStrike" kern="1200" cap="none" spc="0" baseline="0" dirty="0" err="1">
                <a:solidFill>
                  <a:schemeClr val="accent1"/>
                </a:solidFill>
                <a:uFillTx/>
              </a:rPr>
              <a:t>Néopixel</a:t>
            </a:r>
            <a:r>
              <a:rPr lang="fr-FR" sz="1800" b="0" i="0" u="none" strike="noStrike" kern="1200" cap="none" spc="0" baseline="0" dirty="0">
                <a:solidFill>
                  <a:schemeClr val="accent1"/>
                </a:solidFill>
                <a:uFillTx/>
              </a:rPr>
              <a:t> suite</a:t>
            </a:r>
          </a:p>
          <a:p>
            <a:pPr lvl="1">
              <a:lnSpc>
                <a:spcPct val="70000"/>
              </a:lnSpc>
              <a:spcBef>
                <a:spcPts val="500"/>
              </a:spcBef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dirty="0">
                <a:solidFill>
                  <a:srgbClr val="7030A0"/>
                </a:solidFill>
              </a:rPr>
              <a:t>Etape 7 La structure du programme sapin</a:t>
            </a:r>
            <a:endParaRPr lang="fr-FR" sz="1800" b="0" i="0" u="none" strike="noStrike" kern="1200" cap="none" spc="0" baseline="0" dirty="0">
              <a:solidFill>
                <a:srgbClr val="7030A0"/>
              </a:solidFill>
              <a:uFillTx/>
            </a:endParaRP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7030A0"/>
                </a:solidFill>
                <a:uFillTx/>
              </a:rPr>
              <a:t>Etape </a:t>
            </a:r>
            <a:r>
              <a:rPr lang="fr-FR" dirty="0">
                <a:solidFill>
                  <a:srgbClr val="7030A0"/>
                </a:solidFill>
              </a:rPr>
              <a:t>8 </a:t>
            </a: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</a:rPr>
              <a:t>Le son, vibration de l’air</a:t>
            </a:r>
            <a:endParaRPr lang="fr-FR" b="0" i="0" u="none" strike="noStrike" kern="1200" cap="none" spc="0" baseline="0" dirty="0">
              <a:solidFill>
                <a:srgbClr val="7030A0"/>
              </a:solidFill>
              <a:uFillTx/>
            </a:endParaRP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0" cap="none" spc="0" baseline="0" dirty="0">
                <a:solidFill>
                  <a:schemeClr val="accent6"/>
                </a:solidFill>
                <a:uFillTx/>
              </a:rPr>
              <a:t>Etape </a:t>
            </a:r>
            <a:r>
              <a:rPr lang="fr-FR" kern="0" dirty="0">
                <a:solidFill>
                  <a:schemeClr val="accent6"/>
                </a:solidFill>
              </a:rPr>
              <a:t>9</a:t>
            </a:r>
            <a:r>
              <a:rPr lang="fr-FR" b="0" i="0" u="none" strike="noStrike" kern="0" cap="none" spc="0" baseline="0" dirty="0">
                <a:solidFill>
                  <a:schemeClr val="accent6"/>
                </a:solidFill>
                <a:uFillTx/>
              </a:rPr>
              <a:t> L</a:t>
            </a:r>
            <a:r>
              <a:rPr lang="fr-FR" b="0" i="0" u="none" strike="noStrike" kern="1200" cap="none" spc="0" baseline="0" dirty="0">
                <a:solidFill>
                  <a:schemeClr val="accent6"/>
                </a:solidFill>
                <a:uFillTx/>
              </a:rPr>
              <a:t>e Buzzer</a:t>
            </a:r>
            <a:endParaRPr lang="fr-FR" b="0" i="0" u="none" strike="noStrike" kern="0" cap="none" spc="0" baseline="0" dirty="0">
              <a:solidFill>
                <a:schemeClr val="accent6"/>
              </a:solidFill>
              <a:uFillTx/>
            </a:endParaRP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700" kern="0" dirty="0">
                <a:solidFill>
                  <a:srgbClr val="000000"/>
                </a:solidFill>
              </a:rPr>
              <a:t>Etape 10 Le buzzer, jouer une note de musique </a:t>
            </a: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700" kern="0" dirty="0">
                <a:solidFill>
                  <a:srgbClr val="000000"/>
                </a:solidFill>
              </a:rPr>
              <a:t>Etape 11 Le buzzer, les notes et leur fréquence </a:t>
            </a: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700" kern="0" dirty="0">
                <a:solidFill>
                  <a:srgbClr val="000000"/>
                </a:solidFill>
              </a:rPr>
              <a:t>Etape 12  Le buzzer, durée d’une note </a:t>
            </a: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700" kern="0" dirty="0">
                <a:solidFill>
                  <a:srgbClr val="000000"/>
                </a:solidFill>
              </a:rPr>
              <a:t>Etape 13 Le buzzer, exemples de partitions 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chemeClr val="accent1"/>
                </a:solidFill>
              </a:rPr>
              <a:t>Etape  14 Utilisation de la librairie buzzer.py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chemeClr val="accent1"/>
                </a:solidFill>
              </a:rPr>
              <a:t>Etape 15 Structure du programme Buzzer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chemeClr val="accent1"/>
                </a:solidFill>
              </a:rPr>
              <a:t>Etape 16 les programmes</a:t>
            </a:r>
          </a:p>
          <a:p>
            <a:pPr lvl="1">
              <a:lnSpc>
                <a:spcPct val="80000"/>
              </a:lnSpc>
              <a:spcBef>
                <a:spcPts val="500"/>
              </a:spcBef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0" cap="none" spc="0" baseline="0" dirty="0">
                <a:solidFill>
                  <a:srgbClr val="7030A0"/>
                </a:solidFill>
                <a:uFillTx/>
              </a:rPr>
              <a:t>Etape 1</a:t>
            </a:r>
            <a:r>
              <a:rPr lang="fr-FR" kern="0" dirty="0">
                <a:solidFill>
                  <a:srgbClr val="7030A0"/>
                </a:solidFill>
              </a:rPr>
              <a:t>7</a:t>
            </a:r>
            <a:r>
              <a:rPr lang="fr-FR" dirty="0">
                <a:solidFill>
                  <a:schemeClr val="accent1"/>
                </a:solidFill>
              </a:rPr>
              <a:t>Les fonctions suite, variable globale, return</a:t>
            </a: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0" cap="none" spc="0" baseline="0" dirty="0">
                <a:solidFill>
                  <a:srgbClr val="7030A0"/>
                </a:solidFill>
                <a:uFillTx/>
              </a:rPr>
              <a:t>Etape 18 </a:t>
            </a:r>
            <a:r>
              <a:rPr lang="fr-FR" b="0" i="0" u="none" strike="noStrike" kern="0" cap="none" spc="0" baseline="0" dirty="0">
                <a:solidFill>
                  <a:srgbClr val="000000"/>
                </a:solidFill>
                <a:uFillTx/>
              </a:rPr>
              <a:t>Glossaire informatique1</a:t>
            </a:r>
          </a:p>
          <a:p>
            <a:pPr marL="457200" marR="0" lvl="1" indent="0" algn="l" defTabSz="914400" rtl="0" fontAlgn="auto" hangingPunct="1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sz="17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0" cap="none" spc="0" baseline="0">
                <a:solidFill>
                  <a:srgbClr val="7030A0"/>
                </a:solidFill>
                <a:uFillTx/>
              </a:rPr>
              <a:t>Etape 1</a:t>
            </a:r>
            <a:r>
              <a:rPr lang="fr-FR" b="0" i="0" u="none" strike="noStrike" kern="0" cap="none" spc="0" baseline="0" dirty="0">
                <a:solidFill>
                  <a:srgbClr val="7030A0"/>
                </a:solidFill>
                <a:uFillTx/>
              </a:rPr>
              <a:t>9</a:t>
            </a:r>
            <a:r>
              <a:rPr lang="fr-FR" b="0" i="0" u="none" strike="noStrike" kern="0" cap="none" spc="0" baseline="0">
                <a:solidFill>
                  <a:srgbClr val="7030A0"/>
                </a:solidFill>
                <a:uFillTx/>
              </a:rPr>
              <a:t> </a:t>
            </a:r>
            <a:r>
              <a:rPr lang="fr-FR" b="0" i="0" u="none" strike="noStrike" kern="0" cap="none" spc="0" baseline="0" dirty="0">
                <a:solidFill>
                  <a:srgbClr val="000000"/>
                </a:solidFill>
                <a:uFillTx/>
              </a:rPr>
              <a:t>Glossaire informatique2</a:t>
            </a:r>
            <a:endParaRPr lang="fr-FR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32818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A44F8-3470-548B-95B6-C96C63B8A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A34D98-5762-A37E-E59A-ABC34EA928E3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A6E18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727038-D857-4EA6-F4C5-8384C1C25EE9}"/>
              </a:ext>
            </a:extLst>
          </p:cNvPr>
          <p:cNvSpPr txBox="1"/>
          <p:nvPr/>
        </p:nvSpPr>
        <p:spPr>
          <a:xfrm>
            <a:off x="719824" y="1087212"/>
            <a:ext cx="11010445" cy="618630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Instruction du langage :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ne nécessite pas d’importer de module pour les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utiliser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print</a:t>
            </a: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(‘Bonjour’)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: affiche Bonjour sur la console du PC</a:t>
            </a: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While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test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: Boucle tant que test est VRAI, ce qui est dans la boucle s’</a:t>
            </a:r>
            <a:r>
              <a:rPr lang="fr-FR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execute</a:t>
            </a:r>
            <a:endParaRPr lang="fr-FR" sz="18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import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: pour importer des modules contenant des fonctions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import time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: permet d’appeler les fonctions relatives au temps</a:t>
            </a: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time.sleep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 x ) :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arrête l’exécution du programme pendant x secondes</a:t>
            </a: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import machine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: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module contenant les fonctions permettant d’agir sur les périphériques du pi pico</a:t>
            </a: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from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: pour simplifier l’écriture on importe certaines fonctions directement dans une variable à l’aide de « </a:t>
            </a:r>
            <a:r>
              <a:rPr lang="fr-FR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from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»</a:t>
            </a: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	</a:t>
            </a: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from</a:t>
            </a: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machine import Pin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: permet d’accéder à la fonction Pin du module machine uniquement.</a:t>
            </a: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ma_led</a:t>
            </a: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_verte</a:t>
            </a: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= Pin( n, </a:t>
            </a: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Pin.OUT</a:t>
            </a: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)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: permet d’indiquer comment on souhaite utiliser un GPIO, </a:t>
            </a: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		ici on a configuré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le p I/O N° n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en sortie tout ou rien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		</a:t>
            </a: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ma_led_verte.Toggle</a:t>
            </a: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()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: inverse l’état de l’I/O associé à la variable. </a:t>
            </a: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			Ici l’IO n passera de l’état haut (+3.3v) à l’état bas (0v) ou inversement</a:t>
            </a:r>
            <a:endParaRPr lang="fr-FR" sz="1800" b="1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#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: En début de ligne permet d’écrire un commentaire, ce qui est écrit n’est pas une instruction et donc n’est pas pris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	en compte par le programme.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Variable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 A=A+1 -&gt;Nouvelle valeur = ancienne valeur+1 , peut s’écrire A+=1</a:t>
            </a: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print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(‘’ texte ’’, A), 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input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(‘’texte’’, B)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Opérateurs: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+,-,*,/,%,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     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Données: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int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(),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float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(),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str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(),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bool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()=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True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or False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164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80EC9-C1ED-056A-2A07-643B616E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28D2B-AC37-03FB-6684-D39A62BBB00E}"/>
              </a:ext>
            </a:extLst>
          </p:cNvPr>
          <p:cNvSpPr txBox="1"/>
          <p:nvPr/>
        </p:nvSpPr>
        <p:spPr>
          <a:xfrm>
            <a:off x="838203" y="365129"/>
            <a:ext cx="10515600" cy="645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0" cap="none" spc="0" baseline="0" dirty="0">
                <a:solidFill>
                  <a:srgbClr val="000000"/>
                </a:solidFill>
                <a:uFillTx/>
                <a:latin typeface="Calibri Light"/>
              </a:rPr>
              <a:t>A6E19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7030A0"/>
                </a:solidFill>
                <a:uFillTx/>
                <a:latin typeface="Calibri Light"/>
              </a:rPr>
              <a:t>Glossaire informatique</a:t>
            </a:r>
            <a:r>
              <a:rPr lang="fr-FR" sz="4400" b="0" i="0" u="none" strike="noStrike" kern="0" cap="none" spc="0" baseline="0" dirty="0">
                <a:solidFill>
                  <a:srgbClr val="7030A0"/>
                </a:solidFill>
                <a:uFillTx/>
                <a:latin typeface="Calibri Light"/>
              </a:rPr>
              <a:t>2</a:t>
            </a:r>
            <a:endParaRPr lang="fr-FR" sz="4400" b="0" i="0" u="none" strike="noStrike" kern="1200" cap="none" spc="0" baseline="0" dirty="0">
              <a:solidFill>
                <a:srgbClr val="7030A0"/>
              </a:solidFill>
              <a:uFillTx/>
              <a:latin typeface="Calibri Ligh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F90E85-2C02-E3E3-A4F5-4AA089135B10}"/>
              </a:ext>
            </a:extLst>
          </p:cNvPr>
          <p:cNvSpPr txBox="1"/>
          <p:nvPr/>
        </p:nvSpPr>
        <p:spPr>
          <a:xfrm>
            <a:off x="838203" y="1210052"/>
            <a:ext cx="7815084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Création d’une liste, liste_de_noms =[‘Toto’, ‘Hubert’, ‘Jacques’, ‘Philippe’]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liste_quelconque = ['Toto', 1, 'Philippe', 4,5,6]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print (‘Nombre d’articles dans la liste : ‘, len(liste_quelconque))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for items in liste_quelconque: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print (items)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-&gt; parcours la liste et imprime chaque item de la liste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B4A1872-053E-6CA9-924E-CCD81EF80A6D}"/>
              </a:ext>
            </a:extLst>
          </p:cNvPr>
          <p:cNvSpPr txBox="1"/>
          <p:nvPr/>
        </p:nvSpPr>
        <p:spPr>
          <a:xfrm>
            <a:off x="838203" y="3154963"/>
            <a:ext cx="7313215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Dictionnaire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liste d’éléments sous la  forme d’une paire key:valeur.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N = {‘voiture’:‘4 roues’, ‘moto’:’2 roues’}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accède à la valeur d’un key en l’utilisant comme index (clé de recherche):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print(N[‘voiture’])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-&gt; ‘4 roues’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9673108-10F1-DE59-EFE0-0BF34EBDECBA}"/>
              </a:ext>
            </a:extLst>
          </p:cNvPr>
          <p:cNvSpPr txBox="1"/>
          <p:nvPr/>
        </p:nvSpPr>
        <p:spPr>
          <a:xfrm>
            <a:off x="838203" y="4361212"/>
            <a:ext cx="736131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Fonction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def nom_de_ma_fonction(args)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peut ensuite l’appeler dans un programme avec: 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nom_de_ma_fonction()</a:t>
            </a:r>
          </a:p>
        </p:txBody>
      </p:sp>
      <p:sp>
        <p:nvSpPr>
          <p:cNvPr id="6" name="ZoneTexte 6">
            <a:extLst>
              <a:ext uri="{FF2B5EF4-FFF2-40B4-BE49-F238E27FC236}">
                <a16:creationId xmlns:a16="http://schemas.microsoft.com/office/drawing/2014/main" id="{9510B32E-4987-5007-0885-E28A1FB57855}"/>
              </a:ext>
            </a:extLst>
          </p:cNvPr>
          <p:cNvSpPr txBox="1"/>
          <p:nvPr/>
        </p:nvSpPr>
        <p:spPr>
          <a:xfrm>
            <a:off x="838203" y="5007537"/>
            <a:ext cx="7935181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Module-&gt; from machine import Pin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 importe la fonction Pin du module machine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 = Pin(0, Pin.OUT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) -&gt; on paramètre le GPIO 0 en sortie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P0.value(1)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on lui donne la valeur 1 ou état « haut »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1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154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FBFCCAA2-44CB-7EC5-B7B8-9230DDE2589A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</a:t>
            </a:r>
            <a:r>
              <a:rPr lang="fr-FR" sz="4400" kern="0" dirty="0">
                <a:solidFill>
                  <a:srgbClr val="000000"/>
                </a:solidFill>
                <a:latin typeface="Calibri Light"/>
              </a:rPr>
              <a:t>1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Le rayonnement infra rouge IR</a:t>
            </a:r>
          </a:p>
        </p:txBody>
      </p:sp>
      <p:pic>
        <p:nvPicPr>
          <p:cNvPr id="6" name="Image 8">
            <a:extLst>
              <a:ext uri="{FF2B5EF4-FFF2-40B4-BE49-F238E27FC236}">
                <a16:creationId xmlns:a16="http://schemas.microsoft.com/office/drawing/2014/main" id="{51E3610B-4C63-41BC-25B6-4230BC86E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03" y="1082750"/>
            <a:ext cx="3288575" cy="198318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 10">
            <a:extLst>
              <a:ext uri="{FF2B5EF4-FFF2-40B4-BE49-F238E27FC236}">
                <a16:creationId xmlns:a16="http://schemas.microsoft.com/office/drawing/2014/main" id="{77CC80BD-1117-8EE9-B622-8DDA5D1D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6" y="3326568"/>
            <a:ext cx="2302623" cy="1609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12">
            <a:extLst>
              <a:ext uri="{FF2B5EF4-FFF2-40B4-BE49-F238E27FC236}">
                <a16:creationId xmlns:a16="http://schemas.microsoft.com/office/drawing/2014/main" id="{36AD1860-7999-ECD5-4B0D-1538C37E4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96" y="5110883"/>
            <a:ext cx="2272567" cy="15944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14">
            <a:extLst>
              <a:ext uri="{FF2B5EF4-FFF2-40B4-BE49-F238E27FC236}">
                <a16:creationId xmlns:a16="http://schemas.microsoft.com/office/drawing/2014/main" id="{0A8FCB79-7D78-E58D-19B1-A45913D48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78" y="1170057"/>
            <a:ext cx="3313054" cy="17771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ZoneTexte 15">
            <a:extLst>
              <a:ext uri="{FF2B5EF4-FFF2-40B4-BE49-F238E27FC236}">
                <a16:creationId xmlns:a16="http://schemas.microsoft.com/office/drawing/2014/main" id="{79F4156A-A0A4-F30C-1E68-5CEBC72DF341}"/>
              </a:ext>
            </a:extLst>
          </p:cNvPr>
          <p:cNvSpPr txBox="1"/>
          <p:nvPr/>
        </p:nvSpPr>
        <p:spPr>
          <a:xfrm>
            <a:off x="2853686" y="3808192"/>
            <a:ext cx="126297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Photo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infra rouge</a:t>
            </a:r>
          </a:p>
        </p:txBody>
      </p:sp>
      <p:sp>
        <p:nvSpPr>
          <p:cNvPr id="11" name="ZoneTexte 16">
            <a:extLst>
              <a:ext uri="{FF2B5EF4-FFF2-40B4-BE49-F238E27FC236}">
                <a16:creationId xmlns:a16="http://schemas.microsoft.com/office/drawing/2014/main" id="{2D66CA83-2D48-7FF9-F3C8-2FB9C12918BB}"/>
              </a:ext>
            </a:extLst>
          </p:cNvPr>
          <p:cNvSpPr txBox="1"/>
          <p:nvPr/>
        </p:nvSpPr>
        <p:spPr>
          <a:xfrm>
            <a:off x="2776520" y="5358484"/>
            <a:ext cx="1616147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Télécommande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avec LED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infra rouge</a:t>
            </a:r>
          </a:p>
        </p:txBody>
      </p:sp>
      <p:sp>
        <p:nvSpPr>
          <p:cNvPr id="12" name="ZoneTexte 17">
            <a:extLst>
              <a:ext uri="{FF2B5EF4-FFF2-40B4-BE49-F238E27FC236}">
                <a16:creationId xmlns:a16="http://schemas.microsoft.com/office/drawing/2014/main" id="{EFA13F66-2C94-C970-17BC-6E9E0DA7139B}"/>
              </a:ext>
            </a:extLst>
          </p:cNvPr>
          <p:cNvSpPr txBox="1"/>
          <p:nvPr/>
        </p:nvSpPr>
        <p:spPr>
          <a:xfrm>
            <a:off x="5904920" y="3842985"/>
            <a:ext cx="4698717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Le rayonnement 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infrarouge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 (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IR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)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est un rayonnement électromagnétique 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longueur d’onde supérieure à celle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du spectre visible mais plus courte 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celle des micro-ondes ou des ondes radios.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202122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Cette gamme de longueurs d'onde varie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dans le vide de 700 nm à 0,1 mm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84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9">
            <a:extLst>
              <a:ext uri="{FF2B5EF4-FFF2-40B4-BE49-F238E27FC236}">
                <a16:creationId xmlns:a16="http://schemas.microsoft.com/office/drawing/2014/main" id="{019D6462-AA9A-F190-6316-43EE6A17B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14" y="1162174"/>
            <a:ext cx="1504361" cy="12782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3AC635F-D833-54EA-C61D-87810AD15CFE}"/>
              </a:ext>
            </a:extLst>
          </p:cNvPr>
          <p:cNvSpPr txBox="1"/>
          <p:nvPr/>
        </p:nvSpPr>
        <p:spPr>
          <a:xfrm>
            <a:off x="2429167" y="1162174"/>
            <a:ext cx="9325032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capteur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IR permet de détecter un mouvement par analyse des rayonnement infra rouge émis par le corps humain. Sa sortie change en fonction du dépassement d’un seuil réglé à l’avance. Il a donc une sortie TOR, Basse (0 volt) ou haute (3,3V) en fonction de sa détection.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DAC7DACA-C4B6-4683-29B7-2E3A5891C4F5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A6E2 </a:t>
            </a:r>
            <a:r>
              <a:rPr lang="fr-FR" sz="4400" b="0" i="0" u="none" strike="noStrike" kern="1200" cap="none" spc="0" baseline="0" dirty="0">
                <a:solidFill>
                  <a:srgbClr val="C00000"/>
                </a:solidFill>
                <a:uFillTx/>
                <a:latin typeface="Calibri Light"/>
              </a:rPr>
              <a:t>Le capteur de mouvement infra rouge IR</a:t>
            </a: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E9758CDC-9C6E-450F-BBD9-388B9397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2" y="5521842"/>
            <a:ext cx="1069829" cy="9233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60C717E-EE38-0EE6-31CF-5CBE46301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10" y="2947166"/>
            <a:ext cx="2469721" cy="20679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 11">
            <a:extLst>
              <a:ext uri="{FF2B5EF4-FFF2-40B4-BE49-F238E27FC236}">
                <a16:creationId xmlns:a16="http://schemas.microsoft.com/office/drawing/2014/main" id="{DDAE513C-07AD-DAAF-57A5-C925A722E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524" y="2209053"/>
            <a:ext cx="3136465" cy="156670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ZoneTexte 12">
            <a:extLst>
              <a:ext uri="{FF2B5EF4-FFF2-40B4-BE49-F238E27FC236}">
                <a16:creationId xmlns:a16="http://schemas.microsoft.com/office/drawing/2014/main" id="{A657B120-BB96-C95B-848A-B9C340D34E22}"/>
              </a:ext>
            </a:extLst>
          </p:cNvPr>
          <p:cNvSpPr txBox="1"/>
          <p:nvPr/>
        </p:nvSpPr>
        <p:spPr>
          <a:xfrm>
            <a:off x="1608237" y="5983513"/>
            <a:ext cx="116698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Capteur IR</a:t>
            </a: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622A3C97-56CC-29A7-00D2-3CFCB0B376FE}"/>
              </a:ext>
            </a:extLst>
          </p:cNvPr>
          <p:cNvSpPr txBox="1"/>
          <p:nvPr/>
        </p:nvSpPr>
        <p:spPr>
          <a:xfrm>
            <a:off x="8276901" y="3775758"/>
            <a:ext cx="3621764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 signal issu du capteur, correspond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à l’image simplifiée vue par chacune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des zones sensibles du capteurs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lorsqu’une personne passe devant.</a:t>
            </a:r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61D832BF-BFC8-B0D0-DC06-43FAF39A00E8}"/>
              </a:ext>
            </a:extLst>
          </p:cNvPr>
          <p:cNvSpPr txBox="1"/>
          <p:nvPr/>
        </p:nvSpPr>
        <p:spPr>
          <a:xfrm>
            <a:off x="8203036" y="5383347"/>
            <a:ext cx="3875291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Output est le signal de sortie  TOR de la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carte, on va détecter lorsqu’il sera à 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ou avec une différence de potentiel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« haut » soit  3,3v ou 5v.</a:t>
            </a:r>
          </a:p>
        </p:txBody>
      </p:sp>
      <p:pic>
        <p:nvPicPr>
          <p:cNvPr id="13" name="Image 16">
            <a:extLst>
              <a:ext uri="{FF2B5EF4-FFF2-40B4-BE49-F238E27FC236}">
                <a16:creationId xmlns:a16="http://schemas.microsoft.com/office/drawing/2014/main" id="{1AFE74BA-8DC8-6133-2668-940580F71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789" y="4488378"/>
            <a:ext cx="4981578" cy="20669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ZoneTexte 19">
            <a:extLst>
              <a:ext uri="{FF2B5EF4-FFF2-40B4-BE49-F238E27FC236}">
                <a16:creationId xmlns:a16="http://schemas.microsoft.com/office/drawing/2014/main" id="{F820ADF2-7DC5-4ECD-457A-DE62EF0E1555}"/>
              </a:ext>
            </a:extLst>
          </p:cNvPr>
          <p:cNvSpPr txBox="1"/>
          <p:nvPr/>
        </p:nvSpPr>
        <p:spPr>
          <a:xfrm>
            <a:off x="5301672" y="2372429"/>
            <a:ext cx="244445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Différents réglages de la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sensibilité et du  temps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 réaction.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D60F8EA-4A77-A97A-5368-EB9EEE8DC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505" y="2103723"/>
            <a:ext cx="2227167" cy="163070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67450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3B66C-B285-E8A9-1985-E1C315A97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ADF0A2-EECE-A8C3-E689-C9E17A20C7BA}"/>
              </a:ext>
            </a:extLst>
          </p:cNvPr>
          <p:cNvSpPr txBox="1"/>
          <p:nvPr/>
        </p:nvSpPr>
        <p:spPr>
          <a:xfrm>
            <a:off x="838200" y="161929"/>
            <a:ext cx="10515600" cy="15745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A6E3 </a:t>
            </a:r>
            <a:r>
              <a:rPr lang="fr-FR" sz="40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L</a:t>
            </a:r>
            <a:r>
              <a:rPr lang="fr-FR" sz="4000" dirty="0">
                <a:solidFill>
                  <a:srgbClr val="7030A0"/>
                </a:solidFill>
                <a:latin typeface="Calibri Light"/>
              </a:rPr>
              <a:t>e programme capteur IR de détection </a:t>
            </a:r>
            <a:endParaRPr lang="fr-FR" sz="4000" b="0" i="0" u="none" strike="noStrike" kern="1200" cap="none" spc="0" baseline="0" dirty="0">
              <a:solidFill>
                <a:srgbClr val="7030A0"/>
              </a:solidFill>
              <a:uFillTx/>
              <a:latin typeface="Calibri Light"/>
            </a:endParaRPr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DE2309D3-2723-C61A-53C0-CBC0A1F29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949182"/>
            <a:ext cx="12191996" cy="556028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24348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02F7-DAD1-B6D0-CC19-CAC5171CC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1EC594-65FF-9624-464C-C68B77DC19FD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A6E4 </a:t>
            </a:r>
            <a:r>
              <a:rPr lang="fr-FR" sz="4400" b="0" i="0" u="none" strike="noStrike" kern="0" cap="none" spc="0" baseline="0" dirty="0">
                <a:solidFill>
                  <a:srgbClr val="C00000"/>
                </a:solidFill>
                <a:uFillTx/>
                <a:latin typeface="Calibri Light"/>
              </a:rPr>
              <a:t>Câblage des bandes LED du sapin</a:t>
            </a:r>
            <a:endParaRPr lang="fr-FR" sz="4400" b="0" i="0" u="none" strike="noStrike" kern="1200" cap="none" spc="0" baseline="0" dirty="0">
              <a:solidFill>
                <a:srgbClr val="000000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grpSp>
        <p:nvGrpSpPr>
          <p:cNvPr id="3" name="Groupe 19">
            <a:extLst>
              <a:ext uri="{FF2B5EF4-FFF2-40B4-BE49-F238E27FC236}">
                <a16:creationId xmlns:a16="http://schemas.microsoft.com/office/drawing/2014/main" id="{81ADCAA8-3E94-74BD-CFE2-148F8A8642FC}"/>
              </a:ext>
            </a:extLst>
          </p:cNvPr>
          <p:cNvGrpSpPr/>
          <p:nvPr/>
        </p:nvGrpSpPr>
        <p:grpSpPr>
          <a:xfrm>
            <a:off x="3760598" y="2585585"/>
            <a:ext cx="2063060" cy="2560411"/>
            <a:chOff x="3989417" y="1775399"/>
            <a:chExt cx="2063060" cy="2560411"/>
          </a:xfrm>
        </p:grpSpPr>
        <p:pic>
          <p:nvPicPr>
            <p:cNvPr id="4" name="Image 5">
              <a:extLst>
                <a:ext uri="{FF2B5EF4-FFF2-40B4-BE49-F238E27FC236}">
                  <a16:creationId xmlns:a16="http://schemas.microsoft.com/office/drawing/2014/main" id="{87E51A16-0C46-1B77-08F0-3A7D17A52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504919">
              <a:off x="4129171" y="2736887"/>
              <a:ext cx="1997717" cy="341519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Image 6">
              <a:extLst>
                <a:ext uri="{FF2B5EF4-FFF2-40B4-BE49-F238E27FC236}">
                  <a16:creationId xmlns:a16="http://schemas.microsoft.com/office/drawing/2014/main" id="{F6D10725-F940-39F3-E5CD-41AE74AED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290" t="12609"/>
            <a:stretch>
              <a:fillRect/>
            </a:stretch>
          </p:blipFill>
          <p:spPr>
            <a:xfrm rot="6467536">
              <a:off x="3202612" y="2794334"/>
              <a:ext cx="1872069" cy="29846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Forme libre : forme 7">
              <a:extLst>
                <a:ext uri="{FF2B5EF4-FFF2-40B4-BE49-F238E27FC236}">
                  <a16:creationId xmlns:a16="http://schemas.microsoft.com/office/drawing/2014/main" id="{F1B6CF4F-21FB-8ED1-DCC3-1DB6574959ED}"/>
                </a:ext>
              </a:extLst>
            </p:cNvPr>
            <p:cNvSpPr/>
            <p:nvPr/>
          </p:nvSpPr>
          <p:spPr>
            <a:xfrm>
              <a:off x="4367210" y="1775399"/>
              <a:ext cx="350443" cy="2653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117600"/>
                <a:gd name="f7" fmla="val 502240"/>
                <a:gd name="f8" fmla="val 428349"/>
                <a:gd name="f9" fmla="val 1032163"/>
                <a:gd name="f10" fmla="val 290573"/>
                <a:gd name="f11" fmla="val 946727"/>
                <a:gd name="f12" fmla="val 152798"/>
                <a:gd name="f13" fmla="val 831272"/>
                <a:gd name="f14" fmla="val 86604"/>
                <a:gd name="f15" fmla="val 715817"/>
                <a:gd name="f16" fmla="val 20410"/>
                <a:gd name="f17" fmla="val 563417"/>
                <a:gd name="f18" fmla="+- 0 0 38088"/>
                <a:gd name="f19" fmla="val 424872"/>
                <a:gd name="f20" fmla="val 31185"/>
                <a:gd name="f21" fmla="val 286327"/>
                <a:gd name="f22" fmla="val 100458"/>
                <a:gd name="f23" fmla="val 21551"/>
                <a:gd name="f24" fmla="val 408337"/>
                <a:gd name="f25" fmla="+- 0 0 -90"/>
                <a:gd name="f26" fmla="*/ f3 1 1117600"/>
                <a:gd name="f27" fmla="*/ f4 1 502240"/>
                <a:gd name="f28" fmla="+- f7 0 f5"/>
                <a:gd name="f29" fmla="+- f6 0 f5"/>
                <a:gd name="f30" fmla="*/ f25 f0 1"/>
                <a:gd name="f31" fmla="*/ f29 1 1117600"/>
                <a:gd name="f32" fmla="*/ f28 1 502240"/>
                <a:gd name="f33" fmla="*/ 1117600 f29 1"/>
                <a:gd name="f34" fmla="*/ 428349 f28 1"/>
                <a:gd name="f35" fmla="*/ 831272 f29 1"/>
                <a:gd name="f36" fmla="*/ 86604 f28 1"/>
                <a:gd name="f37" fmla="*/ 424872 f29 1"/>
                <a:gd name="f38" fmla="*/ 31185 f28 1"/>
                <a:gd name="f39" fmla="*/ 0 f29 1"/>
                <a:gd name="f40" fmla="*/ 502240 f28 1"/>
                <a:gd name="f41" fmla="*/ f30 1 f2"/>
                <a:gd name="f42" fmla="*/ f33 1 1117600"/>
                <a:gd name="f43" fmla="*/ f34 1 502240"/>
                <a:gd name="f44" fmla="*/ f35 1 1117600"/>
                <a:gd name="f45" fmla="*/ f36 1 502240"/>
                <a:gd name="f46" fmla="*/ f37 1 1117600"/>
                <a:gd name="f47" fmla="*/ f38 1 502240"/>
                <a:gd name="f48" fmla="*/ f39 1 1117600"/>
                <a:gd name="f49" fmla="*/ f40 1 502240"/>
                <a:gd name="f50" fmla="*/ f5 1 f31"/>
                <a:gd name="f51" fmla="*/ f6 1 f31"/>
                <a:gd name="f52" fmla="*/ f5 1 f32"/>
                <a:gd name="f53" fmla="*/ f7 1 f32"/>
                <a:gd name="f54" fmla="+- f41 0 f1"/>
                <a:gd name="f55" fmla="*/ f42 1 f31"/>
                <a:gd name="f56" fmla="*/ f43 1 f32"/>
                <a:gd name="f57" fmla="*/ f44 1 f31"/>
                <a:gd name="f58" fmla="*/ f45 1 f32"/>
                <a:gd name="f59" fmla="*/ f46 1 f31"/>
                <a:gd name="f60" fmla="*/ f47 1 f32"/>
                <a:gd name="f61" fmla="*/ f48 1 f31"/>
                <a:gd name="f62" fmla="*/ f49 1 f32"/>
                <a:gd name="f63" fmla="*/ f50 f26 1"/>
                <a:gd name="f64" fmla="*/ f51 f26 1"/>
                <a:gd name="f65" fmla="*/ f53 f27 1"/>
                <a:gd name="f66" fmla="*/ f52 f27 1"/>
                <a:gd name="f67" fmla="*/ f55 f26 1"/>
                <a:gd name="f68" fmla="*/ f56 f27 1"/>
                <a:gd name="f69" fmla="*/ f57 f26 1"/>
                <a:gd name="f70" fmla="*/ f58 f27 1"/>
                <a:gd name="f71" fmla="*/ f59 f26 1"/>
                <a:gd name="f72" fmla="*/ f60 f27 1"/>
                <a:gd name="f73" fmla="*/ f61 f26 1"/>
                <a:gd name="f74" fmla="*/ f62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">
                  <a:pos x="f67" y="f68"/>
                </a:cxn>
                <a:cxn ang="f54">
                  <a:pos x="f69" y="f70"/>
                </a:cxn>
                <a:cxn ang="f54">
                  <a:pos x="f71" y="f72"/>
                </a:cxn>
                <a:cxn ang="f54">
                  <a:pos x="f73" y="f74"/>
                </a:cxn>
              </a:cxnLst>
              <a:rect l="f63" t="f66" r="f64" b="f65"/>
              <a:pathLst>
                <a:path w="1117600" h="502240">
                  <a:moveTo>
                    <a:pt x="f6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5" y="f7"/>
                  </a:cubicBezTo>
                </a:path>
              </a:pathLst>
            </a:custGeom>
            <a:noFill/>
            <a:ln w="19046" cap="flat">
              <a:solidFill>
                <a:srgbClr val="ED7D3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Forme libre : forme 8">
              <a:extLst>
                <a:ext uri="{FF2B5EF4-FFF2-40B4-BE49-F238E27FC236}">
                  <a16:creationId xmlns:a16="http://schemas.microsoft.com/office/drawing/2014/main" id="{8D5591B9-94BD-CE17-7B34-7CF7E113FFA9}"/>
                </a:ext>
              </a:extLst>
            </p:cNvPr>
            <p:cNvSpPr/>
            <p:nvPr/>
          </p:nvSpPr>
          <p:spPr>
            <a:xfrm>
              <a:off x="4437080" y="1835173"/>
              <a:ext cx="242069" cy="2450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66618"/>
                <a:gd name="f7" fmla="val 413950"/>
                <a:gd name="f8" fmla="val 367769"/>
                <a:gd name="f9" fmla="val 722745"/>
                <a:gd name="f10" fmla="val 248466"/>
                <a:gd name="f11" fmla="val 678873"/>
                <a:gd name="f12" fmla="val 129163"/>
                <a:gd name="f13" fmla="val 572655"/>
                <a:gd name="f14" fmla="val 72205"/>
                <a:gd name="f15" fmla="val 466437"/>
                <a:gd name="f16" fmla="val 15247"/>
                <a:gd name="f17" fmla="val 224751"/>
                <a:gd name="f18" fmla="+- 0 0 30935"/>
                <a:gd name="f19" fmla="val 129309"/>
                <a:gd name="f20" fmla="val 26023"/>
                <a:gd name="f21" fmla="val 33866"/>
                <a:gd name="f22" fmla="val 82980"/>
                <a:gd name="f23" fmla="val 16933"/>
                <a:gd name="f24" fmla="val 248465"/>
                <a:gd name="f25" fmla="+- 0 0 -90"/>
                <a:gd name="f26" fmla="*/ f3 1 766618"/>
                <a:gd name="f27" fmla="*/ f4 1 413950"/>
                <a:gd name="f28" fmla="+- f7 0 f5"/>
                <a:gd name="f29" fmla="+- f6 0 f5"/>
                <a:gd name="f30" fmla="*/ f25 f0 1"/>
                <a:gd name="f31" fmla="*/ f29 1 766618"/>
                <a:gd name="f32" fmla="*/ f28 1 413950"/>
                <a:gd name="f33" fmla="*/ 766618 f29 1"/>
                <a:gd name="f34" fmla="*/ 367769 f28 1"/>
                <a:gd name="f35" fmla="*/ 572655 f29 1"/>
                <a:gd name="f36" fmla="*/ 72205 f28 1"/>
                <a:gd name="f37" fmla="*/ 129309 f29 1"/>
                <a:gd name="f38" fmla="*/ 26023 f28 1"/>
                <a:gd name="f39" fmla="*/ 0 f29 1"/>
                <a:gd name="f40" fmla="*/ 413950 f28 1"/>
                <a:gd name="f41" fmla="*/ f30 1 f2"/>
                <a:gd name="f42" fmla="*/ f33 1 766618"/>
                <a:gd name="f43" fmla="*/ f34 1 413950"/>
                <a:gd name="f44" fmla="*/ f35 1 766618"/>
                <a:gd name="f45" fmla="*/ f36 1 413950"/>
                <a:gd name="f46" fmla="*/ f37 1 766618"/>
                <a:gd name="f47" fmla="*/ f38 1 413950"/>
                <a:gd name="f48" fmla="*/ f39 1 766618"/>
                <a:gd name="f49" fmla="*/ f40 1 413950"/>
                <a:gd name="f50" fmla="*/ f5 1 f31"/>
                <a:gd name="f51" fmla="*/ f6 1 f31"/>
                <a:gd name="f52" fmla="*/ f5 1 f32"/>
                <a:gd name="f53" fmla="*/ f7 1 f32"/>
                <a:gd name="f54" fmla="+- f41 0 f1"/>
                <a:gd name="f55" fmla="*/ f42 1 f31"/>
                <a:gd name="f56" fmla="*/ f43 1 f32"/>
                <a:gd name="f57" fmla="*/ f44 1 f31"/>
                <a:gd name="f58" fmla="*/ f45 1 f32"/>
                <a:gd name="f59" fmla="*/ f46 1 f31"/>
                <a:gd name="f60" fmla="*/ f47 1 f32"/>
                <a:gd name="f61" fmla="*/ f48 1 f31"/>
                <a:gd name="f62" fmla="*/ f49 1 f32"/>
                <a:gd name="f63" fmla="*/ f50 f26 1"/>
                <a:gd name="f64" fmla="*/ f51 f26 1"/>
                <a:gd name="f65" fmla="*/ f53 f27 1"/>
                <a:gd name="f66" fmla="*/ f52 f27 1"/>
                <a:gd name="f67" fmla="*/ f55 f26 1"/>
                <a:gd name="f68" fmla="*/ f56 f27 1"/>
                <a:gd name="f69" fmla="*/ f57 f26 1"/>
                <a:gd name="f70" fmla="*/ f58 f27 1"/>
                <a:gd name="f71" fmla="*/ f59 f26 1"/>
                <a:gd name="f72" fmla="*/ f60 f27 1"/>
                <a:gd name="f73" fmla="*/ f61 f26 1"/>
                <a:gd name="f74" fmla="*/ f62 f2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">
                  <a:pos x="f67" y="f68"/>
                </a:cxn>
                <a:cxn ang="f54">
                  <a:pos x="f69" y="f70"/>
                </a:cxn>
                <a:cxn ang="f54">
                  <a:pos x="f71" y="f72"/>
                </a:cxn>
                <a:cxn ang="f54">
                  <a:pos x="f73" y="f74"/>
                </a:cxn>
              </a:cxnLst>
              <a:rect l="f63" t="f66" r="f64" b="f65"/>
              <a:pathLst>
                <a:path w="766618" h="413950">
                  <a:moveTo>
                    <a:pt x="f6" y="f8"/>
                  </a:moveTo>
                  <a:cubicBezTo>
                    <a:pt x="f9" y="f10"/>
                    <a:pt x="f11" y="f12"/>
                    <a:pt x="f13" y="f14"/>
                  </a:cubicBezTo>
                  <a:cubicBezTo>
                    <a:pt x="f15" y="f16"/>
                    <a:pt x="f17" y="f18"/>
                    <a:pt x="f19" y="f20"/>
                  </a:cubicBezTo>
                  <a:cubicBezTo>
                    <a:pt x="f21" y="f22"/>
                    <a:pt x="f23" y="f24"/>
                    <a:pt x="f5" y="f7"/>
                  </a:cubicBezTo>
                </a:path>
              </a:pathLst>
            </a:custGeom>
            <a:noFill/>
            <a:ln w="19046" cap="flat">
              <a:solidFill>
                <a:srgbClr val="FFC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orme libre : forme 10">
              <a:extLst>
                <a:ext uri="{FF2B5EF4-FFF2-40B4-BE49-F238E27FC236}">
                  <a16:creationId xmlns:a16="http://schemas.microsoft.com/office/drawing/2014/main" id="{F7EE38F1-E664-3DE5-DCF2-0861582D9D17}"/>
                </a:ext>
              </a:extLst>
            </p:cNvPr>
            <p:cNvSpPr/>
            <p:nvPr/>
          </p:nvSpPr>
          <p:spPr>
            <a:xfrm>
              <a:off x="4518150" y="1937531"/>
              <a:ext cx="92482" cy="16384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97164"/>
                <a:gd name="f7" fmla="val 331070"/>
                <a:gd name="f8" fmla="val 380230"/>
                <a:gd name="f9" fmla="val 227930"/>
                <a:gd name="f10" fmla="val 363297"/>
                <a:gd name="f11" fmla="val 124791"/>
                <a:gd name="f12" fmla="val 323273"/>
                <a:gd name="f13" fmla="val 72451"/>
                <a:gd name="f14" fmla="val 283249"/>
                <a:gd name="f15" fmla="val 20111"/>
                <a:gd name="f16" fmla="val 210898"/>
                <a:gd name="f17" fmla="+- 0 0 26070"/>
                <a:gd name="f18" fmla="val 157019"/>
                <a:gd name="f19" fmla="val 17033"/>
                <a:gd name="f20" fmla="val 103140"/>
                <a:gd name="f21" fmla="val 60136"/>
                <a:gd name="f22" fmla="val 51570"/>
                <a:gd name="f23" fmla="val 195603"/>
                <a:gd name="f24" fmla="+- 0 0 -90"/>
                <a:gd name="f25" fmla="*/ f3 1 397164"/>
                <a:gd name="f26" fmla="*/ f4 1 331070"/>
                <a:gd name="f27" fmla="+- f7 0 f5"/>
                <a:gd name="f28" fmla="+- f6 0 f5"/>
                <a:gd name="f29" fmla="*/ f24 f0 1"/>
                <a:gd name="f30" fmla="*/ f28 1 397164"/>
                <a:gd name="f31" fmla="*/ f27 1 331070"/>
                <a:gd name="f32" fmla="*/ 397164 f28 1"/>
                <a:gd name="f33" fmla="*/ 331070 f27 1"/>
                <a:gd name="f34" fmla="*/ 323273 f28 1"/>
                <a:gd name="f35" fmla="*/ 72451 f27 1"/>
                <a:gd name="f36" fmla="*/ 157019 f28 1"/>
                <a:gd name="f37" fmla="*/ 17033 f27 1"/>
                <a:gd name="f38" fmla="*/ 0 f28 1"/>
                <a:gd name="f39" fmla="*/ f29 1 f2"/>
                <a:gd name="f40" fmla="*/ f32 1 397164"/>
                <a:gd name="f41" fmla="*/ f33 1 331070"/>
                <a:gd name="f42" fmla="*/ f34 1 397164"/>
                <a:gd name="f43" fmla="*/ f35 1 331070"/>
                <a:gd name="f44" fmla="*/ f36 1 397164"/>
                <a:gd name="f45" fmla="*/ f37 1 331070"/>
                <a:gd name="f46" fmla="*/ f38 1 397164"/>
                <a:gd name="f47" fmla="*/ f5 1 f30"/>
                <a:gd name="f48" fmla="*/ f6 1 f30"/>
                <a:gd name="f49" fmla="*/ f5 1 f31"/>
                <a:gd name="f50" fmla="*/ f7 1 f31"/>
                <a:gd name="f51" fmla="+- f39 0 f1"/>
                <a:gd name="f52" fmla="*/ f40 1 f30"/>
                <a:gd name="f53" fmla="*/ f41 1 f31"/>
                <a:gd name="f54" fmla="*/ f42 1 f30"/>
                <a:gd name="f55" fmla="*/ f43 1 f31"/>
                <a:gd name="f56" fmla="*/ f44 1 f30"/>
                <a:gd name="f57" fmla="*/ f45 1 f31"/>
                <a:gd name="f58" fmla="*/ f46 1 f30"/>
                <a:gd name="f59" fmla="*/ f47 f25 1"/>
                <a:gd name="f60" fmla="*/ f48 f25 1"/>
                <a:gd name="f61" fmla="*/ f50 f26 1"/>
                <a:gd name="f62" fmla="*/ f49 f26 1"/>
                <a:gd name="f63" fmla="*/ f52 f25 1"/>
                <a:gd name="f64" fmla="*/ f53 f26 1"/>
                <a:gd name="f65" fmla="*/ f54 f25 1"/>
                <a:gd name="f66" fmla="*/ f55 f26 1"/>
                <a:gd name="f67" fmla="*/ f56 f25 1"/>
                <a:gd name="f68" fmla="*/ f57 f26 1"/>
                <a:gd name="f69" fmla="*/ f58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1">
                  <a:pos x="f63" y="f64"/>
                </a:cxn>
                <a:cxn ang="f51">
                  <a:pos x="f65" y="f66"/>
                </a:cxn>
                <a:cxn ang="f51">
                  <a:pos x="f67" y="f68"/>
                </a:cxn>
                <a:cxn ang="f51">
                  <a:pos x="f69" y="f64"/>
                </a:cxn>
              </a:cxnLst>
              <a:rect l="f59" t="f62" r="f60" b="f61"/>
              <a:pathLst>
                <a:path w="397164" h="331070">
                  <a:moveTo>
                    <a:pt x="f6" y="f7"/>
                  </a:moveTo>
                  <a:cubicBezTo>
                    <a:pt x="f8" y="f9"/>
                    <a:pt x="f10" y="f11"/>
                    <a:pt x="f12" y="f13"/>
                  </a:cubicBezTo>
                  <a:cubicBezTo>
                    <a:pt x="f14" y="f15"/>
                    <a:pt x="f16" y="f17"/>
                    <a:pt x="f18" y="f19"/>
                  </a:cubicBezTo>
                  <a:cubicBezTo>
                    <a:pt x="f20" y="f21"/>
                    <a:pt x="f22" y="f23"/>
                    <a:pt x="f5" y="f7"/>
                  </a:cubicBezTo>
                </a:path>
              </a:pathLst>
            </a:custGeom>
            <a:noFill/>
            <a:ln w="19046" cap="flat">
              <a:solidFill>
                <a:srgbClr val="4472C4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474E53FC-F4D0-A73D-AA04-6057719992E4}"/>
                </a:ext>
              </a:extLst>
            </p:cNvPr>
            <p:cNvSpPr/>
            <p:nvPr/>
          </p:nvSpPr>
          <p:spPr>
            <a:xfrm rot="911656">
              <a:off x="5371604" y="3716451"/>
              <a:ext cx="58869" cy="61198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5491"/>
                <a:gd name="f7" fmla="val 1283855"/>
                <a:gd name="f8" fmla="+- 0 0 -90"/>
                <a:gd name="f9" fmla="*/ f3 1 175491"/>
                <a:gd name="f10" fmla="*/ f4 1 1283855"/>
                <a:gd name="f11" fmla="+- f7 0 f5"/>
                <a:gd name="f12" fmla="+- f6 0 f5"/>
                <a:gd name="f13" fmla="*/ f8 f0 1"/>
                <a:gd name="f14" fmla="*/ f12 1 175491"/>
                <a:gd name="f15" fmla="*/ f11 1 1283855"/>
                <a:gd name="f16" fmla="*/ 0 f12 1"/>
                <a:gd name="f17" fmla="*/ 0 f11 1"/>
                <a:gd name="f18" fmla="*/ 175491 f12 1"/>
                <a:gd name="f19" fmla="*/ 1283855 f11 1"/>
                <a:gd name="f20" fmla="*/ f13 1 f2"/>
                <a:gd name="f21" fmla="*/ f16 1 175491"/>
                <a:gd name="f22" fmla="*/ f17 1 1283855"/>
                <a:gd name="f23" fmla="*/ f18 1 175491"/>
                <a:gd name="f24" fmla="*/ f19 1 1283855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41"/>
                </a:cxn>
                <a:cxn ang="f29">
                  <a:pos x="f40" y="f41"/>
                </a:cxn>
              </a:cxnLst>
              <a:rect l="f34" t="f37" r="f35" b="f36"/>
              <a:pathLst>
                <a:path w="175491" h="1283855">
                  <a:moveTo>
                    <a:pt x="f5" y="f5"/>
                  </a:moveTo>
                  <a:lnTo>
                    <a:pt x="f6" y="f7"/>
                  </a:lnTo>
                  <a:lnTo>
                    <a:pt x="f6" y="f7"/>
                  </a:lnTo>
                </a:path>
              </a:pathLst>
            </a:custGeom>
            <a:noFill/>
            <a:ln w="12701" cap="flat">
              <a:solidFill>
                <a:srgbClr val="4472C4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cxnSp>
          <p:nvCxnSpPr>
            <p:cNvPr id="10" name="Connecteur droit 13">
              <a:extLst>
                <a:ext uri="{FF2B5EF4-FFF2-40B4-BE49-F238E27FC236}">
                  <a16:creationId xmlns:a16="http://schemas.microsoft.com/office/drawing/2014/main" id="{22D50415-299A-BBA3-0B35-B19FD6FA6E5C}"/>
                </a:ext>
              </a:extLst>
            </p:cNvPr>
            <p:cNvCxnSpPr/>
            <p:nvPr/>
          </p:nvCxnSpPr>
          <p:spPr>
            <a:xfrm>
              <a:off x="5594088" y="3625724"/>
              <a:ext cx="458389" cy="187406"/>
            </a:xfrm>
            <a:prstGeom prst="straightConnector1">
              <a:avLst/>
            </a:prstGeom>
            <a:noFill/>
            <a:ln w="12701" cap="flat">
              <a:solidFill>
                <a:srgbClr val="ED7D31"/>
              </a:solidFill>
              <a:prstDash val="solid"/>
              <a:miter/>
            </a:ln>
          </p:spPr>
        </p:cxnSp>
        <p:cxnSp>
          <p:nvCxnSpPr>
            <p:cNvPr id="11" name="Connecteur droit 15">
              <a:extLst>
                <a:ext uri="{FF2B5EF4-FFF2-40B4-BE49-F238E27FC236}">
                  <a16:creationId xmlns:a16="http://schemas.microsoft.com/office/drawing/2014/main" id="{A7F0C7ED-5499-CAF9-A6A3-8D1A99F852BB}"/>
                </a:ext>
              </a:extLst>
            </p:cNvPr>
            <p:cNvCxnSpPr/>
            <p:nvPr/>
          </p:nvCxnSpPr>
          <p:spPr>
            <a:xfrm>
              <a:off x="5528114" y="3639321"/>
              <a:ext cx="295169" cy="502792"/>
            </a:xfrm>
            <a:prstGeom prst="straightConnector1">
              <a:avLst/>
            </a:prstGeom>
            <a:noFill/>
            <a:ln w="6345" cap="flat">
              <a:solidFill>
                <a:srgbClr val="FFC000"/>
              </a:solidFill>
              <a:prstDash val="solid"/>
              <a:miter/>
            </a:ln>
          </p:spPr>
        </p:cxnSp>
        <p:sp>
          <p:nvSpPr>
            <p:cNvPr id="12" name="ZoneTexte 16">
              <a:extLst>
                <a:ext uri="{FF2B5EF4-FFF2-40B4-BE49-F238E27FC236}">
                  <a16:creationId xmlns:a16="http://schemas.microsoft.com/office/drawing/2014/main" id="{BA85F51D-5894-BFAD-050C-E39D11979E2D}"/>
                </a:ext>
              </a:extLst>
            </p:cNvPr>
            <p:cNvSpPr txBox="1"/>
            <p:nvPr/>
          </p:nvSpPr>
          <p:spPr>
            <a:xfrm>
              <a:off x="5764423" y="3418795"/>
              <a:ext cx="206242" cy="18277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+5V</a:t>
              </a:r>
            </a:p>
          </p:txBody>
        </p:sp>
        <p:sp>
          <p:nvSpPr>
            <p:cNvPr id="13" name="ZoneTexte 17">
              <a:extLst>
                <a:ext uri="{FF2B5EF4-FFF2-40B4-BE49-F238E27FC236}">
                  <a16:creationId xmlns:a16="http://schemas.microsoft.com/office/drawing/2014/main" id="{8E72557E-A11C-34F7-1704-9AC37DE6E861}"/>
                </a:ext>
              </a:extLst>
            </p:cNvPr>
            <p:cNvSpPr txBox="1"/>
            <p:nvPr/>
          </p:nvSpPr>
          <p:spPr>
            <a:xfrm>
              <a:off x="5660181" y="4001130"/>
              <a:ext cx="353296" cy="18277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GPIO N°</a:t>
              </a:r>
            </a:p>
          </p:txBody>
        </p:sp>
        <p:sp>
          <p:nvSpPr>
            <p:cNvPr id="14" name="ZoneTexte 18">
              <a:extLst>
                <a:ext uri="{FF2B5EF4-FFF2-40B4-BE49-F238E27FC236}">
                  <a16:creationId xmlns:a16="http://schemas.microsoft.com/office/drawing/2014/main" id="{C3CD0099-D362-6C15-CCAD-49DE5488B1ED}"/>
                </a:ext>
              </a:extLst>
            </p:cNvPr>
            <p:cNvSpPr txBox="1"/>
            <p:nvPr/>
          </p:nvSpPr>
          <p:spPr>
            <a:xfrm>
              <a:off x="4552642" y="3966475"/>
              <a:ext cx="864684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Masse</a:t>
              </a:r>
            </a:p>
          </p:txBody>
        </p:sp>
      </p:grpSp>
      <p:sp>
        <p:nvSpPr>
          <p:cNvPr id="15" name="ZoneTexte 20">
            <a:extLst>
              <a:ext uri="{FF2B5EF4-FFF2-40B4-BE49-F238E27FC236}">
                <a16:creationId xmlns:a16="http://schemas.microsoft.com/office/drawing/2014/main" id="{6F87CB1A-EB44-F0F1-2FA3-83F44C1CEEA7}"/>
              </a:ext>
            </a:extLst>
          </p:cNvPr>
          <p:cNvSpPr txBox="1"/>
          <p:nvPr/>
        </p:nvSpPr>
        <p:spPr>
          <a:xfrm>
            <a:off x="5867540" y="1199473"/>
            <a:ext cx="5616985" cy="20313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Le 5V peut être une alimentation extérieure de puissance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sinon câbler sur le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Vbus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pin 40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 masse doit être commune avec la carte Pico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0000"/>
                </a:solidFill>
                <a:uFillTx/>
                <a:latin typeface="Calibri"/>
              </a:rPr>
              <a:t>Attention aux branchements, on va voir les fils de derrière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FF0000"/>
                </a:solidFill>
                <a:uFillTx/>
                <a:latin typeface="Calibri"/>
              </a:rPr>
              <a:t>donc la masse sera à droite et le +5V à gauche,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>
                <a:solidFill>
                  <a:srgbClr val="FF0000"/>
                </a:solidFill>
                <a:uFillTx/>
                <a:latin typeface="Calibri"/>
              </a:rPr>
              <a:t> la couleur des fils n’a pas forcément de signification.</a:t>
            </a:r>
            <a:endParaRPr lang="fr-FR" sz="1800" b="0" i="0" u="none" strike="noStrike" kern="1200" cap="none" spc="0" baseline="0" dirty="0">
              <a:solidFill>
                <a:srgbClr val="FF0000"/>
              </a:solidFill>
              <a:uFillTx/>
              <a:latin typeface="Calibri"/>
            </a:endParaRPr>
          </a:p>
        </p:txBody>
      </p:sp>
      <p:pic>
        <p:nvPicPr>
          <p:cNvPr id="17" name="Image 18" descr="Une image contenant texte, diagramme, Police, Plan&#10;&#10;Description générée automatiquement">
            <a:extLst>
              <a:ext uri="{FF2B5EF4-FFF2-40B4-BE49-F238E27FC236}">
                <a16:creationId xmlns:a16="http://schemas.microsoft.com/office/drawing/2014/main" id="{9F379248-9D51-A96E-42C3-71F88A81F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3" y="5472054"/>
            <a:ext cx="1734635" cy="10208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 20" descr="Une image contenant texte, diagramme, Police, ligne&#10;&#10;Description générée automatiquement">
            <a:extLst>
              <a:ext uri="{FF2B5EF4-FFF2-40B4-BE49-F238E27FC236}">
                <a16:creationId xmlns:a16="http://schemas.microsoft.com/office/drawing/2014/main" id="{99C785AD-BA36-046C-59A7-97364FCF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599" y="5535394"/>
            <a:ext cx="2581323" cy="816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 20">
            <a:extLst>
              <a:ext uri="{FF2B5EF4-FFF2-40B4-BE49-F238E27FC236}">
                <a16:creationId xmlns:a16="http://schemas.microsoft.com/office/drawing/2014/main" id="{98968EBB-9A38-76A5-B4AE-858ABAC81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13">
            <a:off x="131760" y="1610693"/>
            <a:ext cx="3289691" cy="246727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8E212E37-6619-AF6E-10FF-19CB764EF901}"/>
              </a:ext>
            </a:extLst>
          </p:cNvPr>
          <p:cNvGrpSpPr/>
          <p:nvPr/>
        </p:nvGrpSpPr>
        <p:grpSpPr>
          <a:xfrm>
            <a:off x="6911179" y="3329070"/>
            <a:ext cx="2505043" cy="1799822"/>
            <a:chOff x="628394" y="4604882"/>
            <a:chExt cx="2505043" cy="1799822"/>
          </a:xfrm>
        </p:grpSpPr>
        <p:pic>
          <p:nvPicPr>
            <p:cNvPr id="20" name="Image 21">
              <a:extLst>
                <a:ext uri="{FF2B5EF4-FFF2-40B4-BE49-F238E27FC236}">
                  <a16:creationId xmlns:a16="http://schemas.microsoft.com/office/drawing/2014/main" id="{809583D2-92D5-0E0D-9822-B81B71840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7666" t="12927" r="31034" b="48140"/>
            <a:stretch>
              <a:fillRect/>
            </a:stretch>
          </p:blipFill>
          <p:spPr>
            <a:xfrm rot="5400013">
              <a:off x="962118" y="4271158"/>
              <a:ext cx="1799822" cy="246727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1" name="ZoneTexte 22">
              <a:extLst>
                <a:ext uri="{FF2B5EF4-FFF2-40B4-BE49-F238E27FC236}">
                  <a16:creationId xmlns:a16="http://schemas.microsoft.com/office/drawing/2014/main" id="{96E7FA1C-BFEF-154E-E753-4E1E97F1F7FC}"/>
                </a:ext>
              </a:extLst>
            </p:cNvPr>
            <p:cNvSpPr txBox="1"/>
            <p:nvPr/>
          </p:nvSpPr>
          <p:spPr>
            <a:xfrm>
              <a:off x="2346039" y="5107710"/>
              <a:ext cx="787398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Masse</a:t>
              </a:r>
            </a:p>
          </p:txBody>
        </p:sp>
        <p:cxnSp>
          <p:nvCxnSpPr>
            <p:cNvPr id="22" name="Connecteur droit avec flèche 24">
              <a:extLst>
                <a:ext uri="{FF2B5EF4-FFF2-40B4-BE49-F238E27FC236}">
                  <a16:creationId xmlns:a16="http://schemas.microsoft.com/office/drawing/2014/main" id="{9DAF5C64-9AD7-4B9A-69BF-69D0DB9CCEE9}"/>
                </a:ext>
              </a:extLst>
            </p:cNvPr>
            <p:cNvCxnSpPr>
              <a:stCxn id="21" idx="1"/>
            </p:cNvCxnSpPr>
            <p:nvPr/>
          </p:nvCxnSpPr>
          <p:spPr>
            <a:xfrm flipH="1">
              <a:off x="1862029" y="5292373"/>
              <a:ext cx="484010" cy="177458"/>
            </a:xfrm>
            <a:prstGeom prst="straightConnector1">
              <a:avLst/>
            </a:prstGeom>
            <a:noFill/>
            <a:ln w="19046" cap="flat">
              <a:solidFill>
                <a:srgbClr val="FFFFFF"/>
              </a:solidFill>
              <a:prstDash val="solid"/>
              <a:miter/>
              <a:tailEnd type="arrow"/>
            </a:ln>
          </p:spPr>
        </p:cxnSp>
        <p:sp>
          <p:nvSpPr>
            <p:cNvPr id="23" name="ZoneTexte 30">
              <a:extLst>
                <a:ext uri="{FF2B5EF4-FFF2-40B4-BE49-F238E27FC236}">
                  <a16:creationId xmlns:a16="http://schemas.microsoft.com/office/drawing/2014/main" id="{D8EAB6D9-5AD1-434D-49D5-1B0431DDF9F6}"/>
                </a:ext>
              </a:extLst>
            </p:cNvPr>
            <p:cNvSpPr txBox="1"/>
            <p:nvPr/>
          </p:nvSpPr>
          <p:spPr>
            <a:xfrm>
              <a:off x="1207328" y="5849307"/>
              <a:ext cx="433132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5V</a:t>
              </a:r>
            </a:p>
          </p:txBody>
        </p:sp>
        <p:cxnSp>
          <p:nvCxnSpPr>
            <p:cNvPr id="24" name="Connecteur droit avec flèche 32">
              <a:extLst>
                <a:ext uri="{FF2B5EF4-FFF2-40B4-BE49-F238E27FC236}">
                  <a16:creationId xmlns:a16="http://schemas.microsoft.com/office/drawing/2014/main" id="{1828F7FB-8B77-8AD9-0B9E-A1F17FD0A179}"/>
                </a:ext>
              </a:extLst>
            </p:cNvPr>
            <p:cNvCxnSpPr/>
            <p:nvPr/>
          </p:nvCxnSpPr>
          <p:spPr>
            <a:xfrm flipV="1">
              <a:off x="1423894" y="5635163"/>
              <a:ext cx="192472" cy="202220"/>
            </a:xfrm>
            <a:prstGeom prst="straightConnector1">
              <a:avLst/>
            </a:prstGeom>
            <a:noFill/>
            <a:ln w="19046" cap="flat">
              <a:solidFill>
                <a:srgbClr val="FFFFFF"/>
              </a:solidFill>
              <a:prstDash val="solid"/>
              <a:miter/>
              <a:tailEnd type="arrow"/>
            </a:ln>
          </p:spPr>
        </p:cxnSp>
        <p:sp>
          <p:nvSpPr>
            <p:cNvPr id="25" name="ZoneTexte 33">
              <a:extLst>
                <a:ext uri="{FF2B5EF4-FFF2-40B4-BE49-F238E27FC236}">
                  <a16:creationId xmlns:a16="http://schemas.microsoft.com/office/drawing/2014/main" id="{C8D2C4E9-5183-800B-DC0A-5F910564BE04}"/>
                </a:ext>
              </a:extLst>
            </p:cNvPr>
            <p:cNvSpPr txBox="1"/>
            <p:nvPr/>
          </p:nvSpPr>
          <p:spPr>
            <a:xfrm>
              <a:off x="2106878" y="5837383"/>
              <a:ext cx="939683" cy="36933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rPr>
                <a:t>GPIO N°</a:t>
              </a:r>
            </a:p>
          </p:txBody>
        </p:sp>
        <p:cxnSp>
          <p:nvCxnSpPr>
            <p:cNvPr id="26" name="Connecteur droit avec flèche 37">
              <a:extLst>
                <a:ext uri="{FF2B5EF4-FFF2-40B4-BE49-F238E27FC236}">
                  <a16:creationId xmlns:a16="http://schemas.microsoft.com/office/drawing/2014/main" id="{F68C93B5-7147-DF16-5158-68F7A01ACACB}"/>
                </a:ext>
              </a:extLst>
            </p:cNvPr>
            <p:cNvCxnSpPr>
              <a:stCxn id="25" idx="0"/>
            </p:cNvCxnSpPr>
            <p:nvPr/>
          </p:nvCxnSpPr>
          <p:spPr>
            <a:xfrm flipH="1" flipV="1">
              <a:off x="1718157" y="5548771"/>
              <a:ext cx="858558" cy="288612"/>
            </a:xfrm>
            <a:prstGeom prst="straightConnector1">
              <a:avLst/>
            </a:prstGeom>
            <a:noFill/>
            <a:ln w="19046" cap="flat">
              <a:solidFill>
                <a:srgbClr val="FFFFFF"/>
              </a:solidFill>
              <a:prstDash val="solid"/>
              <a:miter/>
              <a:tailEnd type="arrow"/>
            </a:ln>
          </p:spPr>
        </p:cxn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178E38CB-4847-EC66-6611-999329D0C2AC}"/>
              </a:ext>
            </a:extLst>
          </p:cNvPr>
          <p:cNvSpPr txBox="1"/>
          <p:nvPr/>
        </p:nvSpPr>
        <p:spPr>
          <a:xfrm>
            <a:off x="5867540" y="5943769"/>
            <a:ext cx="253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Câblage en </a:t>
            </a:r>
            <a:r>
              <a:rPr lang="fr-FR" dirty="0" err="1"/>
              <a:t>serie</a:t>
            </a:r>
            <a:r>
              <a:rPr lang="fr-FR" dirty="0"/>
              <a:t> des </a:t>
            </a:r>
            <a:r>
              <a:rPr lang="fr-FR" dirty="0" err="1"/>
              <a:t>leds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42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BB371-3871-A82F-08F1-37A5072E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9CD0E8-D852-EA69-79CB-27F31717297C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A6E5 </a:t>
            </a:r>
            <a:r>
              <a:rPr lang="fr-FR" sz="44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Utilisation de la librairie </a:t>
            </a:r>
            <a:r>
              <a:rPr lang="fr-FR" sz="4400" b="0" i="0" u="none" strike="noStrike" kern="1200" cap="none" spc="0" baseline="0" dirty="0" err="1">
                <a:solidFill>
                  <a:srgbClr val="4472C4"/>
                </a:solidFill>
                <a:uFillTx/>
                <a:latin typeface="Calibri Light"/>
              </a:rPr>
              <a:t>Néopixel</a:t>
            </a:r>
            <a:r>
              <a:rPr lang="fr-FR" sz="44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.</a:t>
            </a: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F1ADDD3E-122A-76DA-636C-4187A50EB544}"/>
              </a:ext>
            </a:extLst>
          </p:cNvPr>
          <p:cNvSpPr txBox="1"/>
          <p:nvPr/>
        </p:nvSpPr>
        <p:spPr>
          <a:xfrm>
            <a:off x="838203" y="1186936"/>
            <a:ext cx="10679542" cy="56323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Fonctions utilisées: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leds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= </a:t>
            </a:r>
            <a:r>
              <a:rPr lang="en-US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Neopixel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</a:t>
            </a:r>
            <a:r>
              <a:rPr lang="en-US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i_nb_leds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0, 0, “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GRB</a:t>
            </a:r>
            <a:r>
              <a:rPr lang="en-US" sz="1800" b="1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") 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-&gt;</a:t>
            </a:r>
            <a:r>
              <a:rPr lang="en-US" sz="1800" b="1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dans la variable 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pixels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on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va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utiliser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la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classe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Néopixel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avec les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paramètres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suivants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:</a:t>
            </a:r>
            <a:r>
              <a:rPr lang="en-US" sz="1800" b="0" i="1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le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nombre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de LEDS à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piloter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(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i_nb_leds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) qui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est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une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variable de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notre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programme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le N° de la machine d’état, le N° de la Pin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utilisée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le mode de couleur RVB.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Leds.brightness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(value) 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-&gt; impose la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luminosité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des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leds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de 1 à 255, </a:t>
            </a:r>
            <a:r>
              <a:rPr lang="en-US" sz="1800" b="0" i="1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mettre</a:t>
            </a:r>
            <a:r>
              <a:rPr lang="en-US" sz="1800" b="0" i="1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10 à 20 max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a-DK" sz="1800" b="1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led</a:t>
            </a:r>
            <a:r>
              <a:rPr lang="da-DK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s.set_pixel(i_led, i_value)   </a:t>
            </a:r>
            <a:r>
              <a:rPr lang="da-DK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-&gt; on fait appel à la fonction set_pixel() avec 2 paramètres que sont les variables i_led ( numéro  de la led à commander),</a:t>
            </a:r>
            <a:r>
              <a:rPr lang="da-DK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</a:t>
            </a:r>
            <a:r>
              <a:rPr lang="da-DK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i_value ( couleur de la led) sous forme (255,0,100)-&gt;valeurs de (G,R,B)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leds</a:t>
            </a:r>
            <a:r>
              <a:rPr lang="en-US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.fill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((</a:t>
            </a:r>
            <a:r>
              <a:rPr lang="en-US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i_value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) 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-&gt; on fait 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appel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à la function fill() avec un parameter couleur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 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exemple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: 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“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rouge avec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(255,0,0) -&gt; 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leds.fill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((255,0,0))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leds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.show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()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-&gt; on fait appel à la fonction d’afficher les </a:t>
            </a:r>
            <a:r>
              <a:rPr lang="fr-FR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</a:rPr>
              <a:t>LED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s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( allumer avec la couleur déjà programmée </a:t>
            </a:r>
            <a:r>
              <a:rPr lang="fr-FR" sz="1800" b="0" i="0" u="none" strike="noStrike" kern="0" cap="none" spc="0" baseline="0" dirty="0">
                <a:solidFill>
                  <a:srgbClr val="000000"/>
                </a:solidFill>
                <a:uFillTx/>
                <a:latin typeface="Calibri"/>
              </a:rPr>
              <a:t>y compris la couleur noire (0,0,0)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), il n’y a pas de paramètre à donner pour cette fonction.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  <a:cs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Calibri"/>
                <a:cs typeface="Calibri"/>
              </a:rPr>
              <a:t>l</a:t>
            </a:r>
            <a:r>
              <a:rPr lang="fr-FR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  <a:cs typeface="Calibri"/>
              </a:rPr>
              <a:t>eds.set_pixel_line</a:t>
            </a: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cs typeface="Calibri"/>
              </a:rPr>
              <a:t>(i_led1, i_led2, (G,R,B))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cs typeface="Calibri"/>
              </a:rPr>
              <a:t>-&gt; i_led1 est le numéro de la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  <a:cs typeface="Calibri"/>
              </a:rPr>
              <a:t>led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cs typeface="Calibri"/>
              </a:rPr>
              <a:t> de départ et i_led2 de la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  <a:cs typeface="Calibri"/>
              </a:rPr>
              <a:t>led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cs typeface="Calibri"/>
              </a:rPr>
              <a:t> finale, puis la couleur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140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7C0D3-628D-FE07-4D87-5436A610C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5DBC0-DE05-4CBF-9FFE-F401BA12CCD1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A6E6 </a:t>
            </a:r>
            <a:r>
              <a:rPr lang="fr-FR" sz="44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Utilisation de la librairie </a:t>
            </a:r>
            <a:r>
              <a:rPr lang="fr-FR" sz="4400" b="0" i="0" u="none" strike="noStrike" kern="1200" cap="none" spc="0" baseline="0" dirty="0" err="1">
                <a:solidFill>
                  <a:srgbClr val="4472C4"/>
                </a:solidFill>
                <a:uFillTx/>
                <a:latin typeface="Calibri Light"/>
              </a:rPr>
              <a:t>Néopixel</a:t>
            </a:r>
            <a:r>
              <a:rPr lang="fr-FR" sz="44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 suite.</a:t>
            </a:r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id="{B003DCE9-A1D5-AAC3-AA88-F3D69626A985}"/>
              </a:ext>
            </a:extLst>
          </p:cNvPr>
          <p:cNvSpPr txBox="1"/>
          <p:nvPr/>
        </p:nvSpPr>
        <p:spPr>
          <a:xfrm>
            <a:off x="375224" y="1456748"/>
            <a:ext cx="11197038" cy="42473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led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s.rotate_left (num_of_pixels):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</a:t>
            </a: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Après avoir défini avec leds.set_pixel() le pixel,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cette fonction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incrémente vers la gauche de num_of_pixels l’affichage des leds.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Idem pour la droite avec </a:t>
            </a: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leds.rotate_right():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, right est dans le sens de parcours des LEDs.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Pour incrementer plusieurs led de 1 pas, il faut utiliser leds.set_pixel_line().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Exemple: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leds.set_pixel_line(0,3,(255,0,0))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for i in range (30):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leds.rotate_right (1)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time.sleep (0.5)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leds.show()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i=i+1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Leds.set_pixel_line_gradient( i_led1, i_led2, left_rgb_w, right_rgb_w) </a:t>
            </a: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-&gt; effectue un gradient de couleur entre 2 leds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Exemple: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leds.set_pixel_line_gradient(0,20,(255,0,0),(0,0,255))</a:t>
            </a:r>
          </a:p>
        </p:txBody>
      </p:sp>
    </p:spTree>
    <p:extLst>
      <p:ext uri="{BB962C8B-B14F-4D97-AF65-F5344CB8AC3E}">
        <p14:creationId xmlns:p14="http://schemas.microsoft.com/office/powerpoint/2010/main" val="90993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B6173-2E30-3E4E-3C59-5A746D1B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C87936-CC42-D40B-4D35-957718B87242}"/>
              </a:ext>
            </a:extLst>
          </p:cNvPr>
          <p:cNvSpPr txBox="1"/>
          <p:nvPr/>
        </p:nvSpPr>
        <p:spPr>
          <a:xfrm>
            <a:off x="838203" y="365129"/>
            <a:ext cx="10515600" cy="6301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A6E</a:t>
            </a:r>
            <a:r>
              <a:rPr lang="fr-FR" sz="4400" dirty="0">
                <a:solidFill>
                  <a:srgbClr val="000000"/>
                </a:solidFill>
                <a:latin typeface="Calibri Light"/>
              </a:rPr>
              <a:t>7</a:t>
            </a: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Calibri Light"/>
              </a:rPr>
              <a:t> </a:t>
            </a:r>
            <a:r>
              <a:rPr lang="fr-FR" sz="3200" b="0" i="0" u="none" strike="noStrike" kern="1200" cap="none" spc="0" baseline="0" dirty="0">
                <a:solidFill>
                  <a:srgbClr val="4472C4"/>
                </a:solidFill>
                <a:uFillTx/>
                <a:latin typeface="Calibri Light"/>
              </a:rPr>
              <a:t>La structure du programme global du sapin </a:t>
            </a:r>
            <a:endParaRPr lang="fr-FR" sz="3200" b="0" i="0" u="none" strike="noStrike" kern="1200" cap="none" spc="0" baseline="0" dirty="0">
              <a:solidFill>
                <a:srgbClr val="4472C4"/>
              </a:solidFill>
              <a:uFillTx/>
              <a:latin typeface="Calibri Light" pitchFamily="34"/>
              <a:ea typeface="Calibri Light" pitchFamily="34"/>
              <a:cs typeface="Calibri Light" pitchFamily="3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55E515-185A-438A-6E86-AB2FC847AF8F}"/>
              </a:ext>
            </a:extLst>
          </p:cNvPr>
          <p:cNvSpPr txBox="1"/>
          <p:nvPr/>
        </p:nvSpPr>
        <p:spPr>
          <a:xfrm>
            <a:off x="1136654" y="1314449"/>
            <a:ext cx="7759698" cy="5355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Importer les modules nécessaires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Machine : pour avoir accès aux IO (Pin)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Time : pour pouvoir compté du temps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Neopixel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,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…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Déclaration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Ruban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led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Capteur de présence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…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Initialisation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Ruban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led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à un état connu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…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Boucle principale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Si détection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Effectuer une séquence « chenillard » sur le ruban, en synchronisant les changements des </a:t>
            </a:r>
            <a:r>
              <a:rPr lang="fr-FR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leds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avec une mélodie jouée sur le buzzer.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3076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2146</Words>
  <Application>Microsoft Office PowerPoint</Application>
  <PresentationFormat>Grand écran</PresentationFormat>
  <Paragraphs>212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</dc:creator>
  <cp:lastModifiedBy>PE</cp:lastModifiedBy>
  <cp:revision>12</cp:revision>
  <cp:lastPrinted>2024-12-03T16:48:11Z</cp:lastPrinted>
  <dcterms:created xsi:type="dcterms:W3CDTF">2024-12-03T12:58:48Z</dcterms:created>
  <dcterms:modified xsi:type="dcterms:W3CDTF">2024-12-16T20:23:03Z</dcterms:modified>
</cp:coreProperties>
</file>